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5"/>
  </p:notesMasterIdLst>
  <p:sldIdLst>
    <p:sldId id="256" r:id="rId3"/>
    <p:sldId id="257" r:id="rId4"/>
    <p:sldId id="258"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4" r:id="rId24"/>
  </p:sldIdLst>
  <p:sldSz cx="20104100" cy="12566650"/>
  <p:notesSz cx="9926638" cy="679767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C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4" autoAdjust="0"/>
  </p:normalViewPr>
  <p:slideViewPr>
    <p:cSldViewPr>
      <p:cViewPr varScale="1">
        <p:scale>
          <a:sx n="58" d="100"/>
          <a:sy n="58" d="100"/>
        </p:scale>
        <p:origin x="-110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4301752" cy="340055"/>
          </a:xfrm>
          <a:prstGeom prst="rect">
            <a:avLst/>
          </a:prstGeom>
        </p:spPr>
        <p:txBody>
          <a:bodyPr vert="horz" lIns="46808" tIns="23404" rIns="46808" bIns="23404" rtlCol="0"/>
          <a:lstStyle>
            <a:lvl1pPr algn="l">
              <a:defRPr sz="600"/>
            </a:lvl1pPr>
          </a:lstStyle>
          <a:p>
            <a:endParaRPr lang="sl-SI"/>
          </a:p>
        </p:txBody>
      </p:sp>
      <p:sp>
        <p:nvSpPr>
          <p:cNvPr id="3" name="Ograda datuma 2"/>
          <p:cNvSpPr>
            <a:spLocks noGrp="1"/>
          </p:cNvSpPr>
          <p:nvPr>
            <p:ph type="dt" idx="1"/>
          </p:nvPr>
        </p:nvSpPr>
        <p:spPr>
          <a:xfrm>
            <a:off x="5622535" y="0"/>
            <a:ext cx="4301752" cy="340055"/>
          </a:xfrm>
          <a:prstGeom prst="rect">
            <a:avLst/>
          </a:prstGeom>
        </p:spPr>
        <p:txBody>
          <a:bodyPr vert="horz" lIns="46808" tIns="23404" rIns="46808" bIns="23404" rtlCol="0"/>
          <a:lstStyle>
            <a:lvl1pPr algn="r">
              <a:defRPr sz="600"/>
            </a:lvl1pPr>
          </a:lstStyle>
          <a:p>
            <a:fld id="{2620BFDB-A740-41A1-B6F1-4DA02E8AAD1C}" type="datetimeFigureOut">
              <a:rPr lang="sl-SI" smtClean="0"/>
              <a:t>04.04.2016</a:t>
            </a:fld>
            <a:endParaRPr lang="sl-SI"/>
          </a:p>
        </p:txBody>
      </p:sp>
      <p:sp>
        <p:nvSpPr>
          <p:cNvPr id="4" name="Ograda stranske slike 3"/>
          <p:cNvSpPr>
            <a:spLocks noGrp="1" noRot="1" noChangeAspect="1"/>
          </p:cNvSpPr>
          <p:nvPr>
            <p:ph type="sldImg" idx="2"/>
          </p:nvPr>
        </p:nvSpPr>
        <p:spPr>
          <a:xfrm>
            <a:off x="2924175" y="509588"/>
            <a:ext cx="4078288" cy="2549525"/>
          </a:xfrm>
          <a:prstGeom prst="rect">
            <a:avLst/>
          </a:prstGeom>
          <a:noFill/>
          <a:ln w="12700">
            <a:solidFill>
              <a:prstClr val="black"/>
            </a:solidFill>
          </a:ln>
        </p:spPr>
        <p:txBody>
          <a:bodyPr vert="horz" lIns="46808" tIns="23404" rIns="46808" bIns="23404" rtlCol="0" anchor="ctr"/>
          <a:lstStyle/>
          <a:p>
            <a:endParaRPr lang="sl-SI"/>
          </a:p>
        </p:txBody>
      </p:sp>
      <p:sp>
        <p:nvSpPr>
          <p:cNvPr id="5" name="Ograda opomb 4"/>
          <p:cNvSpPr>
            <a:spLocks noGrp="1"/>
          </p:cNvSpPr>
          <p:nvPr>
            <p:ph type="body" sz="quarter" idx="3"/>
          </p:nvPr>
        </p:nvSpPr>
        <p:spPr>
          <a:xfrm>
            <a:off x="992351" y="3228810"/>
            <a:ext cx="7941937" cy="3058782"/>
          </a:xfrm>
          <a:prstGeom prst="rect">
            <a:avLst/>
          </a:prstGeom>
        </p:spPr>
        <p:txBody>
          <a:bodyPr vert="horz" lIns="46808" tIns="23404" rIns="46808" bIns="23404"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6456761"/>
            <a:ext cx="4301752" cy="340055"/>
          </a:xfrm>
          <a:prstGeom prst="rect">
            <a:avLst/>
          </a:prstGeom>
        </p:spPr>
        <p:txBody>
          <a:bodyPr vert="horz" lIns="46808" tIns="23404" rIns="46808" bIns="23404" rtlCol="0" anchor="b"/>
          <a:lstStyle>
            <a:lvl1pPr algn="l">
              <a:defRPr sz="600"/>
            </a:lvl1pPr>
          </a:lstStyle>
          <a:p>
            <a:endParaRPr lang="sl-SI"/>
          </a:p>
        </p:txBody>
      </p:sp>
      <p:sp>
        <p:nvSpPr>
          <p:cNvPr id="7" name="Ograda številke diapozitiva 6"/>
          <p:cNvSpPr>
            <a:spLocks noGrp="1"/>
          </p:cNvSpPr>
          <p:nvPr>
            <p:ph type="sldNum" sz="quarter" idx="5"/>
          </p:nvPr>
        </p:nvSpPr>
        <p:spPr>
          <a:xfrm>
            <a:off x="5622535" y="6456761"/>
            <a:ext cx="4301752" cy="340055"/>
          </a:xfrm>
          <a:prstGeom prst="rect">
            <a:avLst/>
          </a:prstGeom>
        </p:spPr>
        <p:txBody>
          <a:bodyPr vert="horz" lIns="46808" tIns="23404" rIns="46808" bIns="23404" rtlCol="0" anchor="b"/>
          <a:lstStyle>
            <a:lvl1pPr algn="r">
              <a:defRPr sz="600"/>
            </a:lvl1pPr>
          </a:lstStyle>
          <a:p>
            <a:fld id="{C13597BF-482A-49C8-9904-42C6FD5C4F50}" type="slidenum">
              <a:rPr lang="sl-SI" smtClean="0"/>
              <a:t>‹#›</a:t>
            </a:fld>
            <a:endParaRPr lang="sl-SI"/>
          </a:p>
        </p:txBody>
      </p:sp>
    </p:spTree>
    <p:extLst>
      <p:ext uri="{BB962C8B-B14F-4D97-AF65-F5344CB8AC3E}">
        <p14:creationId xmlns:p14="http://schemas.microsoft.com/office/powerpoint/2010/main" val="47572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9169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a:r>
              <a:rPr lang="sl-SI" dirty="0" smtClean="0"/>
              <a:t>Zgornji graf</a:t>
            </a:r>
            <a:r>
              <a:rPr lang="sl-SI" baseline="0" dirty="0" smtClean="0"/>
              <a:t> prikazuje vrednosti in deleže</a:t>
            </a:r>
            <a:r>
              <a:rPr lang="sl-SI" dirty="0" smtClean="0"/>
              <a:t> posameznih</a:t>
            </a:r>
            <a:r>
              <a:rPr lang="sl-SI" baseline="0" dirty="0" smtClean="0"/>
              <a:t> distribucij</a:t>
            </a:r>
            <a:r>
              <a:rPr lang="sl-SI" dirty="0" smtClean="0"/>
              <a:t> v </a:t>
            </a:r>
            <a:r>
              <a:rPr lang="sl-SI" b="1" dirty="0" smtClean="0"/>
              <a:t>309,7</a:t>
            </a:r>
            <a:r>
              <a:rPr lang="sl-SI" b="1" baseline="0" dirty="0" smtClean="0"/>
              <a:t> mio</a:t>
            </a:r>
            <a:r>
              <a:rPr lang="sl-SI" baseline="0" dirty="0" smtClean="0"/>
              <a:t> investicij</a:t>
            </a:r>
            <a:r>
              <a:rPr lang="sl-SI" dirty="0" smtClean="0"/>
              <a:t> EDP 2015-2017:Elektro</a:t>
            </a:r>
            <a:r>
              <a:rPr lang="sl-SI" baseline="0" dirty="0" smtClean="0"/>
              <a:t> Ljubljana 27%, Elektro Maribor 23,1%, Elektro Celje 20,2%, Elektro Gorenjska 15,8 % in Elektro Primorska 13,9%.</a:t>
            </a:r>
          </a:p>
          <a:p>
            <a:pPr algn="just"/>
            <a:endParaRPr lang="sl-SI" baseline="0" dirty="0" smtClean="0"/>
          </a:p>
          <a:p>
            <a:pPr algn="just"/>
            <a:r>
              <a:rPr lang="sl-SI" baseline="0" dirty="0" smtClean="0"/>
              <a:t>Spodnji graf prikazuje vrednosti sklenjenih pogodb posameznih distribucij z EIB in strukturo virov financiranja. S kreditom EIB je financiranih </a:t>
            </a:r>
            <a:r>
              <a:rPr lang="sl-SI" b="1" baseline="0" dirty="0" smtClean="0"/>
              <a:t>133 mio EUR </a:t>
            </a:r>
            <a:r>
              <a:rPr lang="sl-SI" baseline="0" dirty="0" smtClean="0"/>
              <a:t>oz. </a:t>
            </a:r>
            <a:r>
              <a:rPr lang="sl-SI" b="1" baseline="0" dirty="0" smtClean="0"/>
              <a:t>42,9 %</a:t>
            </a:r>
            <a:r>
              <a:rPr lang="sl-SI" baseline="0" dirty="0" smtClean="0"/>
              <a:t> ostalo so drugi viri (lastni viri in delno še krediti drugih bank).</a:t>
            </a:r>
            <a:endParaRPr dirty="0"/>
          </a:p>
        </p:txBody>
      </p:sp>
    </p:spTree>
    <p:extLst>
      <p:ext uri="{BB962C8B-B14F-4D97-AF65-F5344CB8AC3E}">
        <p14:creationId xmlns:p14="http://schemas.microsoft.com/office/powerpoint/2010/main" val="401582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a:r>
              <a:rPr lang="sl-SI" dirty="0" smtClean="0"/>
              <a:t>•</a:t>
            </a:r>
            <a:r>
              <a:rPr lang="sl-SI" baseline="0" dirty="0" smtClean="0"/>
              <a:t> </a:t>
            </a:r>
            <a:r>
              <a:rPr lang="sl-SI" dirty="0" smtClean="0"/>
              <a:t>dolg glede na dobiček pred obrestmi, davki in amortizacijo (EBITDA) ne sme biti enak  ali višji od 2,5;</a:t>
            </a:r>
          </a:p>
          <a:p>
            <a:pPr algn="just"/>
            <a:r>
              <a:rPr lang="sl-SI" dirty="0" smtClean="0"/>
              <a:t>•</a:t>
            </a:r>
            <a:r>
              <a:rPr lang="sl-SI" baseline="0" dirty="0" smtClean="0"/>
              <a:t> </a:t>
            </a:r>
            <a:r>
              <a:rPr lang="sl-SI" dirty="0" smtClean="0"/>
              <a:t>količnik med dolgovi in lastnim kapitalom ne sme biti  višji kot 0.3;</a:t>
            </a:r>
          </a:p>
          <a:p>
            <a:pPr algn="just"/>
            <a:r>
              <a:rPr lang="sl-SI" dirty="0" smtClean="0"/>
              <a:t>•</a:t>
            </a:r>
            <a:r>
              <a:rPr lang="sl-SI" baseline="0" dirty="0" smtClean="0"/>
              <a:t> </a:t>
            </a:r>
            <a:r>
              <a:rPr lang="sl-SI" dirty="0" smtClean="0"/>
              <a:t>količnik med dobičkom pred obrestmi, davki in amortizacijo (EBITDA) in obrestmi ne sme biti enak ali manjši kot 12.0;</a:t>
            </a:r>
          </a:p>
          <a:p>
            <a:pPr algn="just"/>
            <a:r>
              <a:rPr lang="sl-SI" dirty="0" smtClean="0"/>
              <a:t>•</a:t>
            </a:r>
            <a:r>
              <a:rPr lang="sl-SI" baseline="0" dirty="0" smtClean="0"/>
              <a:t> </a:t>
            </a:r>
            <a:r>
              <a:rPr lang="sl-SI" dirty="0" smtClean="0"/>
              <a:t>kratkoročni količnik ne sme biti manjši kot 0,9;</a:t>
            </a:r>
          </a:p>
          <a:p>
            <a:pPr algn="just"/>
            <a:r>
              <a:rPr lang="sl-SI" dirty="0" smtClean="0"/>
              <a:t>•</a:t>
            </a:r>
            <a:r>
              <a:rPr lang="sl-SI" baseline="0" dirty="0" smtClean="0"/>
              <a:t> </a:t>
            </a:r>
            <a:r>
              <a:rPr lang="sl-SI" dirty="0" smtClean="0"/>
              <a:t>posojilojemalec mora zagotoviti, da zadolžitve hčerinskih družb za izposojeni denar ne smejo biti enake ali višje od 10% zadolžitve skupine za izposojen denar, razen če banka predhodno poda pisno soglasje.</a:t>
            </a:r>
          </a:p>
          <a:p>
            <a:pPr algn="just"/>
            <a:endParaRPr dirty="0"/>
          </a:p>
        </p:txBody>
      </p:sp>
    </p:spTree>
    <p:extLst>
      <p:ext uri="{BB962C8B-B14F-4D97-AF65-F5344CB8AC3E}">
        <p14:creationId xmlns:p14="http://schemas.microsoft.com/office/powerpoint/2010/main" val="666349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indent="-171450" algn="just">
              <a:buFont typeface="Arial" panose="020B0604020202020204" pitchFamily="34" charset="0"/>
              <a:buChar char="•"/>
            </a:pPr>
            <a:r>
              <a:rPr lang="sl-SI" dirty="0" smtClean="0"/>
              <a:t>Zagotoviti pari </a:t>
            </a:r>
            <a:r>
              <a:rPr lang="sl-SI" dirty="0" err="1" smtClean="0"/>
              <a:t>passu</a:t>
            </a:r>
            <a:r>
              <a:rPr lang="sl-SI" dirty="0" smtClean="0"/>
              <a:t> z vsemi drugimi sedanjimi in bodočimi nezavarovanimi in nepodrejenimi obveznostmi po katerem koli drugem finančnem dokumentu.</a:t>
            </a:r>
          </a:p>
          <a:p>
            <a:pPr marL="171450" indent="-171450" algn="just">
              <a:buFont typeface="Arial" panose="020B0604020202020204" pitchFamily="34" charset="0"/>
              <a:buChar char="•"/>
            </a:pPr>
            <a:r>
              <a:rPr lang="sl-SI" dirty="0" smtClean="0"/>
              <a:t>Kreditojemalec mora zagotoviti, da ne obstaja finančni dogovor (mišljeno je posojilo, kreditni sporazum, posojilo ali prodaja zaprtemu krogu vlagateljev ali kakršenkoli drug finančni sporazum) sklenjen z drugim finančnim upnikom posojilojemalca ali tudi drugim članom skupine ki vključuje (i) določila o neizpolnjevanju obveznosti ali (</a:t>
            </a:r>
            <a:r>
              <a:rPr lang="sl-SI" dirty="0" err="1" smtClean="0"/>
              <a:t>ii</a:t>
            </a:r>
            <a:r>
              <a:rPr lang="sl-SI" dirty="0" smtClean="0"/>
              <a:t>) določila o obveznem predčasnem plačilu ali določilo “</a:t>
            </a:r>
            <a:r>
              <a:rPr lang="sl-SI" dirty="0" err="1" smtClean="0"/>
              <a:t>put</a:t>
            </a:r>
            <a:r>
              <a:rPr lang="sl-SI" dirty="0" smtClean="0"/>
              <a:t>” ali določilo za dodatno jamstvo ali (</a:t>
            </a:r>
            <a:r>
              <a:rPr lang="sl-SI" dirty="0" err="1" smtClean="0"/>
              <a:t>iii</a:t>
            </a:r>
            <a:r>
              <a:rPr lang="sl-SI" dirty="0" smtClean="0"/>
              <a:t>) določilo, ki se nanaša na pozitivna ali negativna dejanja, vključno s klavzulo izgube ratinga ali zavezo, finančno zavezo ali katerokoli drugo določbo o finančnih razmerjih posojilojemalca ali drugega člena skupine, ki ni vsebovana v kreditni pogodbi EIB, ali je za posameznega upnika bolj ugodna kot določila kreditne pogodbe EIB za EIB</a:t>
            </a:r>
          </a:p>
          <a:p>
            <a:pPr algn="just"/>
            <a:endParaRPr dirty="0"/>
          </a:p>
        </p:txBody>
      </p:sp>
    </p:spTree>
    <p:extLst>
      <p:ext uri="{BB962C8B-B14F-4D97-AF65-F5344CB8AC3E}">
        <p14:creationId xmlns:p14="http://schemas.microsoft.com/office/powerpoint/2010/main" val="425777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r>
              <a:rPr lang="sl-SI" altLang="sl-SI" b="0" dirty="0" smtClean="0"/>
              <a:t>Distribucijska podjetja vsaki dve leti pripravljajo desetletni načrt razvoja distribucijskega omrežja na geografskem področju, ki ga pokrivajo. </a:t>
            </a:r>
          </a:p>
          <a:p>
            <a:pPr algn="just"/>
            <a:r>
              <a:rPr lang="sl-SI" altLang="sl-SI" b="0" dirty="0" smtClean="0"/>
              <a:t> </a:t>
            </a:r>
          </a:p>
          <a:p>
            <a:pPr algn="just"/>
            <a:r>
              <a:rPr lang="sl-SI" altLang="sl-SI" b="0" dirty="0" smtClean="0"/>
              <a:t>Osnova za pripravo NRO so študije REDOS (Razvoj elektrodistribucijskega omrežja Slovenije), ki ugotavljajo potreben razvoj elektroenergetske infrastrukture za naslednje 25-letno obdobje, s ciljem dolgoročno optimalnega načrtovanja omrežja.</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13</a:t>
            </a:fld>
            <a:endParaRPr lang="sl-SI"/>
          </a:p>
        </p:txBody>
      </p:sp>
    </p:spTree>
    <p:extLst>
      <p:ext uri="{BB962C8B-B14F-4D97-AF65-F5344CB8AC3E}">
        <p14:creationId xmlns:p14="http://schemas.microsoft.com/office/powerpoint/2010/main" val="300218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468081">
              <a:defRPr/>
            </a:pPr>
            <a:r>
              <a:rPr lang="sl-SI" altLang="sl-SI" b="0" dirty="0" smtClean="0"/>
              <a:t>Desetletni načrt razvoja distribucijskega omrežja znaša </a:t>
            </a:r>
            <a:r>
              <a:rPr lang="sl-SI" altLang="sl-SI" dirty="0" smtClean="0"/>
              <a:t>1, 4 mrd EUR</a:t>
            </a:r>
            <a:r>
              <a:rPr lang="sl-SI" altLang="sl-SI" b="0" dirty="0" smtClean="0"/>
              <a:t>. Vrednostni deleži desetletnih investicijskih vlaganj po distribucijskih območjih so naslednji: Elektro Ljubljana 36,2 %, Elektro Maribor 24,3 %, Elektro Celje 15,4 %, Elektro Primorska 14,1 % in Elektro Gorenjska 10 %. </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14</a:t>
            </a:fld>
            <a:endParaRPr lang="sl-SI"/>
          </a:p>
        </p:txBody>
      </p:sp>
    </p:spTree>
    <p:extLst>
      <p:ext uri="{BB962C8B-B14F-4D97-AF65-F5344CB8AC3E}">
        <p14:creationId xmlns:p14="http://schemas.microsoft.com/office/powerpoint/2010/main" val="25460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468081">
              <a:defRPr/>
            </a:pPr>
            <a:r>
              <a:rPr lang="sl-SI" altLang="sl-SI" b="0" dirty="0" smtClean="0"/>
              <a:t>Skupna ocena potrebnih finančnih sredstev za realizacijo načrta razvoja v naslednjem desetletnem obdobju znaša </a:t>
            </a:r>
            <a:r>
              <a:rPr lang="sl-SI" altLang="sl-SI" dirty="0" smtClean="0"/>
              <a:t>1.398 mio EUR </a:t>
            </a:r>
            <a:r>
              <a:rPr lang="sl-SI" altLang="sl-SI" b="0" dirty="0" smtClean="0"/>
              <a:t>oz. med </a:t>
            </a:r>
            <a:r>
              <a:rPr lang="sl-SI" altLang="sl-SI" dirty="0" smtClean="0"/>
              <a:t>119 in 154 mio EUR </a:t>
            </a:r>
            <a:r>
              <a:rPr lang="sl-SI" altLang="sl-SI" b="0" dirty="0" smtClean="0"/>
              <a:t>letno. Pri energetskih investicijah znaša </a:t>
            </a:r>
            <a:r>
              <a:rPr lang="sl-SI" altLang="sl-SI" b="1" dirty="0" smtClean="0"/>
              <a:t>delež novogradenj 62 % </a:t>
            </a:r>
            <a:r>
              <a:rPr lang="sl-SI" altLang="sl-SI" b="0" dirty="0" smtClean="0"/>
              <a:t>vseh predvidenih sredstev, </a:t>
            </a:r>
            <a:r>
              <a:rPr lang="sl-SI" altLang="sl-SI" b="1" dirty="0" smtClean="0"/>
              <a:t>za rekonstrukcije pa je namenjenih 34 % </a:t>
            </a:r>
            <a:r>
              <a:rPr lang="sl-SI" altLang="sl-SI" b="0" dirty="0" smtClean="0"/>
              <a:t>vseh sredstev (pri tem so rekonstrukcije v veliki meri namenjene tudi povečevanju zmogljivosti infrastrukture); ostalo so naložbe v projektno dokumentacijo in odkupe.</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15</a:t>
            </a:fld>
            <a:endParaRPr lang="sl-SI"/>
          </a:p>
        </p:txBody>
      </p:sp>
    </p:spTree>
    <p:extLst>
      <p:ext uri="{BB962C8B-B14F-4D97-AF65-F5344CB8AC3E}">
        <p14:creationId xmlns:p14="http://schemas.microsoft.com/office/powerpoint/2010/main" val="3209556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468081">
              <a:defRPr/>
            </a:pPr>
            <a:r>
              <a:rPr lang="sl-SI" altLang="sl-SI" b="0" dirty="0" smtClean="0"/>
              <a:t>V strukturi vlaganj po posameznih investicijskih skupinah za desetletno obdobje predstavljajo </a:t>
            </a:r>
            <a:r>
              <a:rPr lang="sl-SI" altLang="sl-SI" b="1" dirty="0" smtClean="0"/>
              <a:t>objekti 110 kV 27 %, SN-objekti 37 %, NN-objekti 14 %, sekundarna oprema 12 %</a:t>
            </a:r>
            <a:r>
              <a:rPr lang="sl-SI" altLang="sl-SI" dirty="0" smtClean="0"/>
              <a:t>, </a:t>
            </a:r>
            <a:r>
              <a:rPr lang="sl-SI" altLang="sl-SI" b="1" dirty="0" smtClean="0"/>
              <a:t>dokumentacija 3 %</a:t>
            </a:r>
            <a:r>
              <a:rPr lang="sl-SI" altLang="sl-SI" dirty="0" smtClean="0"/>
              <a:t> </a:t>
            </a:r>
            <a:r>
              <a:rPr lang="sl-SI" altLang="sl-SI" b="0" dirty="0" smtClean="0"/>
              <a:t>in </a:t>
            </a:r>
            <a:r>
              <a:rPr lang="sl-SI" altLang="sl-SI" b="1" dirty="0" err="1" smtClean="0"/>
              <a:t>neenergetske</a:t>
            </a:r>
            <a:r>
              <a:rPr lang="sl-SI" altLang="sl-SI" b="1" dirty="0" smtClean="0"/>
              <a:t> investicije 7 %. </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16</a:t>
            </a:fld>
            <a:endParaRPr lang="sl-SI"/>
          </a:p>
        </p:txBody>
      </p:sp>
    </p:spTree>
    <p:extLst>
      <p:ext uri="{BB962C8B-B14F-4D97-AF65-F5344CB8AC3E}">
        <p14:creationId xmlns:p14="http://schemas.microsoft.com/office/powerpoint/2010/main" val="8953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r>
              <a:rPr lang="sl-SI" altLang="sl-SI" b="0" dirty="0" smtClean="0"/>
              <a:t>Realno </a:t>
            </a:r>
            <a:r>
              <a:rPr lang="sl-SI" altLang="sl-SI" b="0" dirty="0" err="1" smtClean="0"/>
              <a:t>zagotovljiva</a:t>
            </a:r>
            <a:r>
              <a:rPr lang="sl-SI" altLang="sl-SI" b="0" dirty="0" smtClean="0"/>
              <a:t> sredstva (ob še varnem obsegu zadolženosti) za realizacijo naložb v NRO znašajo </a:t>
            </a:r>
            <a:r>
              <a:rPr lang="sl-SI" altLang="sl-SI" b="1" dirty="0" smtClean="0"/>
              <a:t>1.065 mio EUR</a:t>
            </a:r>
            <a:r>
              <a:rPr lang="sl-SI" altLang="sl-SI" dirty="0" smtClean="0"/>
              <a:t> </a:t>
            </a:r>
            <a:r>
              <a:rPr lang="sl-SI" altLang="sl-SI" b="0" dirty="0" smtClean="0"/>
              <a:t>(pri tem je načrtovan delež lastnih sredstev 60 % in delež dolžniškega kapitala 40 %), kar je </a:t>
            </a:r>
            <a:r>
              <a:rPr lang="sl-SI" altLang="sl-SI" b="1" dirty="0" smtClean="0"/>
              <a:t>le tri četrtine od 1.398 mio EUR potrebnih investicijskih vlaganj iz NRO</a:t>
            </a:r>
            <a:r>
              <a:rPr lang="sl-SI" altLang="sl-SI" b="0" dirty="0" smtClean="0"/>
              <a:t>. Kljub znižanju načrtovanih vlaganj v veljavnem NRO glede na predhodne NRO, </a:t>
            </a:r>
            <a:r>
              <a:rPr lang="sl-SI" altLang="sl-SI" b="0" dirty="0" err="1" smtClean="0"/>
              <a:t>zagotovljiva</a:t>
            </a:r>
            <a:r>
              <a:rPr lang="sl-SI" altLang="sl-SI" b="0" dirty="0" smtClean="0"/>
              <a:t> sredstva ne zadoščajo v celoti za njegovo realizacijo, razkorak pa se z leti celo povečuje.</a:t>
            </a:r>
          </a:p>
          <a:p>
            <a:pPr algn="just"/>
            <a:r>
              <a:rPr lang="sl-SI" altLang="sl-SI" b="0" dirty="0" smtClean="0"/>
              <a:t> Predvidevamo, da bo ob nespremenjenih pogojih zagotovitve finančnih virov </a:t>
            </a:r>
            <a:r>
              <a:rPr lang="sl-SI" altLang="sl-SI" b="1" dirty="0" smtClean="0"/>
              <a:t>NRO 2015–2024 mogoče vrednostno realizirati le v obsegu 76 %. </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17</a:t>
            </a:fld>
            <a:endParaRPr lang="sl-SI"/>
          </a:p>
        </p:txBody>
      </p:sp>
    </p:spTree>
    <p:extLst>
      <p:ext uri="{BB962C8B-B14F-4D97-AF65-F5344CB8AC3E}">
        <p14:creationId xmlns:p14="http://schemas.microsoft.com/office/powerpoint/2010/main" val="1030768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r>
              <a:rPr lang="sl-SI" altLang="sl-SI" b="0" dirty="0" smtClean="0"/>
              <a:t>Pomemben vpliv na obseg virov za investiranje ima poleg zakonodaje in </a:t>
            </a:r>
            <a:r>
              <a:rPr lang="sl-SI" altLang="sl-SI" b="0" dirty="0" err="1" smtClean="0"/>
              <a:t>omrežninskega</a:t>
            </a:r>
            <a:r>
              <a:rPr lang="sl-SI" altLang="sl-SI" b="0" dirty="0" smtClean="0"/>
              <a:t> akta tudi pogodba s SODO, saj se z njo določa del sredstev iz regulativnih okvirov EDP, ki so namenjeni poslovanju SODO; v preteklih regulativnih obdobjih Agencija za energijo ni določila ločenega regulativnega okvira za SODO.</a:t>
            </a:r>
          </a:p>
          <a:p>
            <a:pPr algn="just"/>
            <a:r>
              <a:rPr lang="sl-SI" altLang="sl-SI" b="0" dirty="0" smtClean="0"/>
              <a:t> </a:t>
            </a:r>
          </a:p>
          <a:p>
            <a:pPr algn="just"/>
            <a:r>
              <a:rPr lang="sl-SI" altLang="sl-SI" b="1" dirty="0" smtClean="0"/>
              <a:t>S povečevanjem sredstev za poslovanje SODO so se zmanjševala razpoložljiva sredstva za investiranje EDP. </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18</a:t>
            </a:fld>
            <a:endParaRPr lang="sl-SI"/>
          </a:p>
        </p:txBody>
      </p:sp>
    </p:spTree>
    <p:extLst>
      <p:ext uri="{BB962C8B-B14F-4D97-AF65-F5344CB8AC3E}">
        <p14:creationId xmlns:p14="http://schemas.microsoft.com/office/powerpoint/2010/main" val="1941837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r>
              <a:rPr lang="sl-SI" altLang="sl-SI" b="0" dirty="0" smtClean="0"/>
              <a:t>Sedanji regulativni okvir, ki ga je določila Agencija za energijo ločeno za elektrodistribucijska podjetja in za SODO velja za obdobje od 1. 1. 2016 do 31. 12. 2018. </a:t>
            </a:r>
          </a:p>
          <a:p>
            <a:pPr algn="just"/>
            <a:r>
              <a:rPr lang="sl-SI" altLang="sl-SI" b="0" dirty="0" smtClean="0"/>
              <a:t>Distribucijska podjetja </a:t>
            </a:r>
            <a:r>
              <a:rPr lang="sl-SI" altLang="sl-SI" b="1" dirty="0" smtClean="0"/>
              <a:t>zneske najema infrastrukture in opravljanja storitev </a:t>
            </a:r>
            <a:r>
              <a:rPr lang="sl-SI" altLang="sl-SI" b="0" dirty="0" smtClean="0"/>
              <a:t>zaračunavamo v obliki mesečnih akontacij – </a:t>
            </a:r>
            <a:r>
              <a:rPr lang="sl-SI" altLang="sl-SI" b="1" dirty="0" smtClean="0"/>
              <a:t>te naj bi na podlagi odločb Agencije za energijo za leto 2016 skupaj znašale 234,8 mio EUR</a:t>
            </a:r>
            <a:r>
              <a:rPr lang="sl-SI" altLang="sl-SI" b="0" dirty="0" smtClean="0"/>
              <a:t>. SODO je distribucijskim podjetjem poslal anekse k pogodbam, po katerih bi bile </a:t>
            </a:r>
            <a:r>
              <a:rPr lang="sl-SI" altLang="sl-SI" b="1" dirty="0" smtClean="0"/>
              <a:t>najemnine in storitve distribucijskih podjetij manjše od določenih v odločbah Agencije za energijo za 1,7 mio EUR</a:t>
            </a:r>
            <a:r>
              <a:rPr lang="sl-SI" altLang="sl-SI" b="0" dirty="0" smtClean="0"/>
              <a:t>, na račun večjega deleža SODO. To bi znova pomenilo tudi za toliko nižja investicijska vlaganja EDP.</a:t>
            </a:r>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19</a:t>
            </a:fld>
            <a:endParaRPr lang="sl-SI"/>
          </a:p>
        </p:txBody>
      </p:sp>
    </p:spTree>
    <p:extLst>
      <p:ext uri="{BB962C8B-B14F-4D97-AF65-F5344CB8AC3E}">
        <p14:creationId xmlns:p14="http://schemas.microsoft.com/office/powerpoint/2010/main" val="377395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0423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defTabSz="468081">
              <a:defRPr/>
            </a:pPr>
            <a:r>
              <a:rPr lang="sl-SI" altLang="sl-SI" b="0" dirty="0" smtClean="0"/>
              <a:t>Med finančnimi tveganji prihodnjih  investicijskih  vlaganj kaže izpostaviti </a:t>
            </a:r>
            <a:r>
              <a:rPr lang="sl-SI" altLang="sl-SI" b="1" dirty="0" smtClean="0"/>
              <a:t>izplačila dividend</a:t>
            </a:r>
            <a:r>
              <a:rPr lang="sl-SI" altLang="sl-SI" dirty="0" smtClean="0"/>
              <a:t> </a:t>
            </a:r>
            <a:r>
              <a:rPr lang="sl-SI" altLang="sl-SI" b="0" dirty="0" smtClean="0"/>
              <a:t>oz. </a:t>
            </a:r>
            <a:r>
              <a:rPr lang="sl-SI" altLang="sl-SI" b="1" dirty="0" smtClean="0"/>
              <a:t>skupščinske sklepe o oblikovanju skladov lastnih delnic EDP za odkup delnic manjšinskih delničarjev</a:t>
            </a:r>
            <a:r>
              <a:rPr lang="sl-SI" altLang="sl-SI" b="0" dirty="0" smtClean="0"/>
              <a:t>, </a:t>
            </a:r>
            <a:r>
              <a:rPr lang="sl-SI" altLang="sl-SI" b="1" dirty="0" smtClean="0"/>
              <a:t>morebitne regresne zahtevke države do EDP za plačilo dela od na arbitraži dosojenih 42 mio EUR odškodnine Slovenije</a:t>
            </a:r>
            <a:r>
              <a:rPr lang="sl-SI" altLang="sl-SI" b="0" dirty="0" smtClean="0"/>
              <a:t> za </a:t>
            </a:r>
            <a:r>
              <a:rPr lang="sl-SI" altLang="sl-SI" b="0" dirty="0" err="1" smtClean="0"/>
              <a:t>nedobavo</a:t>
            </a:r>
            <a:r>
              <a:rPr lang="sl-SI" altLang="sl-SI" b="0" dirty="0" smtClean="0"/>
              <a:t> električne energije iz NEK Hrvaški, </a:t>
            </a:r>
            <a:r>
              <a:rPr lang="sl-SI" altLang="sl-SI" b="1" dirty="0" smtClean="0"/>
              <a:t>morebitne večje havarije</a:t>
            </a:r>
            <a:r>
              <a:rPr lang="sl-SI" altLang="sl-SI" b="0" dirty="0" smtClean="0"/>
              <a:t> (primerljiva z žledolomom 2014) ter  </a:t>
            </a:r>
            <a:r>
              <a:rPr lang="sl-SI" altLang="sl-SI" b="1" dirty="0" smtClean="0"/>
              <a:t>morebitno neizpolnjevanje zavez po pogodbah s kreditodajalci</a:t>
            </a:r>
            <a:r>
              <a:rPr lang="sl-SI" altLang="sl-SI" b="0" dirty="0" smtClean="0"/>
              <a:t>.</a:t>
            </a:r>
          </a:p>
          <a:p>
            <a:pPr defTabSz="468081">
              <a:defRPr/>
            </a:pPr>
            <a:r>
              <a:rPr lang="sl-SI" altLang="sl-SI" b="0" dirty="0" smtClean="0"/>
              <a:t>EDP so v preteklih petih letih skupaj izplačale </a:t>
            </a:r>
            <a:r>
              <a:rPr lang="sl-SI" altLang="sl-SI" b="1" dirty="0" smtClean="0"/>
              <a:t>za dividende 55.319.754 EUR</a:t>
            </a:r>
            <a:r>
              <a:rPr lang="sl-SI" altLang="sl-SI" b="0" dirty="0" smtClean="0"/>
              <a:t>, samo v letu 2015 pa </a:t>
            </a:r>
            <a:r>
              <a:rPr lang="sl-SI" altLang="sl-SI" b="1" dirty="0" smtClean="0"/>
              <a:t>16.279.671 EUR</a:t>
            </a:r>
            <a:r>
              <a:rPr lang="sl-SI" altLang="sl-SI" b="0" dirty="0" smtClean="0"/>
              <a:t>, kar je </a:t>
            </a:r>
            <a:r>
              <a:rPr lang="sl-SI" altLang="sl-SI" b="1" dirty="0" smtClean="0"/>
              <a:t>15,2 % investicijskih vlaganj</a:t>
            </a:r>
            <a:r>
              <a:rPr lang="sl-SI" altLang="sl-SI" b="0" dirty="0" smtClean="0"/>
              <a:t>.</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20</a:t>
            </a:fld>
            <a:endParaRPr lang="sl-SI"/>
          </a:p>
        </p:txBody>
      </p:sp>
    </p:spTree>
    <p:extLst>
      <p:ext uri="{BB962C8B-B14F-4D97-AF65-F5344CB8AC3E}">
        <p14:creationId xmlns:p14="http://schemas.microsoft.com/office/powerpoint/2010/main" val="1557716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r>
              <a:rPr lang="sl-SI" altLang="sl-SI" b="0" dirty="0" smtClean="0"/>
              <a:t>Optimalna odločitev lastnikov bi bila, da se donos, ustvarjen v elektrodistribucijskih podjetjih, v pretežni meri nameni za vlaganje v elektroenergetsko omrežje, in ne za financiranje proračuna in izplačila manjšinskim delničarjem. </a:t>
            </a:r>
          </a:p>
          <a:p>
            <a:pPr algn="just"/>
            <a:endParaRPr lang="sl-SI" altLang="sl-SI" b="0" dirty="0" smtClean="0"/>
          </a:p>
          <a:p>
            <a:pPr algn="just"/>
            <a:r>
              <a:rPr lang="sl-SI" altLang="sl-SI" b="0" dirty="0" smtClean="0"/>
              <a:t>Vsi lastniki delnic bi imeli s tem hitro </a:t>
            </a:r>
            <a:r>
              <a:rPr lang="sl-SI" altLang="sl-SI" b="1" dirty="0" smtClean="0"/>
              <a:t>rastočo vrednost svoje finančne naložbe</a:t>
            </a:r>
            <a:r>
              <a:rPr lang="sl-SI" altLang="sl-SI" dirty="0" smtClean="0"/>
              <a:t> </a:t>
            </a:r>
            <a:r>
              <a:rPr lang="sl-SI" altLang="sl-SI" b="0" dirty="0" smtClean="0"/>
              <a:t>v elektrodistribucijskih podjetjih, država pa poleg tega tudi </a:t>
            </a:r>
            <a:r>
              <a:rPr lang="sl-SI" altLang="sl-SI" b="1" dirty="0" smtClean="0"/>
              <a:t>višjo gospodarsko rast</a:t>
            </a:r>
            <a:r>
              <a:rPr lang="sl-SI" altLang="sl-SI" b="0" dirty="0" smtClean="0"/>
              <a:t>.</a:t>
            </a:r>
          </a:p>
          <a:p>
            <a:endParaRPr lang="sl-SI" dirty="0"/>
          </a:p>
        </p:txBody>
      </p:sp>
      <p:sp>
        <p:nvSpPr>
          <p:cNvPr id="4" name="Označba mesta številke diapozitiva 3"/>
          <p:cNvSpPr>
            <a:spLocks noGrp="1"/>
          </p:cNvSpPr>
          <p:nvPr>
            <p:ph type="sldNum" sz="quarter" idx="10"/>
          </p:nvPr>
        </p:nvSpPr>
        <p:spPr/>
        <p:txBody>
          <a:bodyPr/>
          <a:lstStyle/>
          <a:p>
            <a:fld id="{C13597BF-482A-49C8-9904-42C6FD5C4F50}" type="slidenum">
              <a:rPr lang="sl-SI" smtClean="0"/>
              <a:t>21</a:t>
            </a:fld>
            <a:endParaRPr lang="sl-SI"/>
          </a:p>
        </p:txBody>
      </p:sp>
    </p:spTree>
    <p:extLst>
      <p:ext uri="{BB962C8B-B14F-4D97-AF65-F5344CB8AC3E}">
        <p14:creationId xmlns:p14="http://schemas.microsoft.com/office/powerpoint/2010/main" val="35801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a:r>
              <a:rPr lang="sl-SI" altLang="sl-SI" b="0" dirty="0" smtClean="0">
                <a:solidFill>
                  <a:srgbClr val="000000"/>
                </a:solidFill>
              </a:rPr>
              <a:t>Investicijska vlaganja EDP so v obdobju 2011–2015 znašala 470,7 mio EUR oz. 94 mio EUR povprečno letno, kar je skupaj 69-odstotna realizacija načrtov razvoja omrežja.</a:t>
            </a:r>
          </a:p>
          <a:p>
            <a:pPr algn="just"/>
            <a:endParaRPr lang="sl-SI" altLang="sl-SI" b="0" dirty="0" smtClean="0">
              <a:solidFill>
                <a:srgbClr val="000000"/>
              </a:solidFill>
            </a:endParaRPr>
          </a:p>
          <a:p>
            <a:pPr algn="just"/>
            <a:r>
              <a:rPr lang="sl-SI" altLang="sl-SI" b="0" dirty="0" smtClean="0">
                <a:solidFill>
                  <a:srgbClr val="000000"/>
                </a:solidFill>
              </a:rPr>
              <a:t>Vzrok za razkorak v višini </a:t>
            </a:r>
            <a:r>
              <a:rPr lang="sl-SI" altLang="sl-SI" dirty="0" smtClean="0">
                <a:solidFill>
                  <a:srgbClr val="000000"/>
                </a:solidFill>
              </a:rPr>
              <a:t>215,2 mio EUR</a:t>
            </a:r>
            <a:r>
              <a:rPr lang="sl-SI" altLang="sl-SI" b="0" dirty="0" smtClean="0">
                <a:solidFill>
                  <a:srgbClr val="000000"/>
                </a:solidFill>
              </a:rPr>
              <a:t> med dejanskim investiranjem in načrti razvoja omrežja gre iskati predvsem v nezmožnosti zagotavljanja ustreznih virov sredstev. Ker smo EDP v veliki meri odvisna zgolj od reguliranih prihodkov (in sicer prihodkov od najemnin in opravljenih storitev po pogodbi s SODO), bi zadolževanje za izvedbo investicij v višini načrtov razvoja omrežja ogrozilo dolgoročno finančno stabilnost oz. distribucijska podjetja bi v nekaj letih postala prezadolžena.</a:t>
            </a:r>
          </a:p>
          <a:p>
            <a:endParaRPr dirty="0"/>
          </a:p>
        </p:txBody>
      </p:sp>
    </p:spTree>
    <p:extLst>
      <p:ext uri="{BB962C8B-B14F-4D97-AF65-F5344CB8AC3E}">
        <p14:creationId xmlns:p14="http://schemas.microsoft.com/office/powerpoint/2010/main" val="404259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a:r>
              <a:rPr lang="sl-SI" altLang="sl-SI" b="0" dirty="0" smtClean="0">
                <a:solidFill>
                  <a:srgbClr val="000000"/>
                </a:solidFill>
              </a:rPr>
              <a:t>EDP so v preteklem petletnem obdobju najela </a:t>
            </a:r>
            <a:r>
              <a:rPr lang="sl-SI" altLang="sl-SI" b="1" dirty="0" smtClean="0">
                <a:solidFill>
                  <a:srgbClr val="000000"/>
                </a:solidFill>
              </a:rPr>
              <a:t>za 260,8 mio EUR </a:t>
            </a:r>
            <a:r>
              <a:rPr lang="sl-SI" altLang="sl-SI" b="0" dirty="0" smtClean="0">
                <a:solidFill>
                  <a:srgbClr val="000000"/>
                </a:solidFill>
              </a:rPr>
              <a:t>investicijskih kreditov oz. povprečno </a:t>
            </a:r>
            <a:r>
              <a:rPr lang="sl-SI" altLang="sl-SI" b="1" dirty="0" smtClean="0">
                <a:solidFill>
                  <a:srgbClr val="000000"/>
                </a:solidFill>
              </a:rPr>
              <a:t>52,2 mio EUR letno</a:t>
            </a:r>
            <a:r>
              <a:rPr lang="sl-SI" altLang="sl-SI" b="1" baseline="0" dirty="0" smtClean="0">
                <a:solidFill>
                  <a:srgbClr val="000000"/>
                </a:solidFill>
              </a:rPr>
              <a:t> </a:t>
            </a:r>
            <a:r>
              <a:rPr lang="sl-SI" altLang="sl-SI" b="0" baseline="0" dirty="0" smtClean="0">
                <a:solidFill>
                  <a:srgbClr val="000000"/>
                </a:solidFill>
              </a:rPr>
              <a:t>(l</a:t>
            </a:r>
            <a:r>
              <a:rPr lang="sl-SI" altLang="sl-SI" b="0" dirty="0" smtClean="0">
                <a:solidFill>
                  <a:srgbClr val="000000"/>
                </a:solidFill>
              </a:rPr>
              <a:t>eto 2014 je bilo zaradi žleda pri najemanju kreditov še dodatno obremenjeno). </a:t>
            </a:r>
          </a:p>
          <a:p>
            <a:pPr algn="just"/>
            <a:r>
              <a:rPr lang="sl-SI" altLang="sl-SI" b="0" dirty="0" smtClean="0">
                <a:solidFill>
                  <a:srgbClr val="000000"/>
                </a:solidFill>
              </a:rPr>
              <a:t>Več zadolževanja sicer </a:t>
            </a:r>
            <a:r>
              <a:rPr lang="sl-SI" altLang="sl-SI" b="1" dirty="0" smtClean="0">
                <a:solidFill>
                  <a:srgbClr val="000000"/>
                </a:solidFill>
              </a:rPr>
              <a:t>lahko pomeni tudi več investiranja in več prihodkov iz naslova prihodnje amortizacije in donosa</a:t>
            </a:r>
            <a:r>
              <a:rPr lang="sl-SI" altLang="sl-SI" b="0" dirty="0" smtClean="0">
                <a:solidFill>
                  <a:srgbClr val="000000"/>
                </a:solidFill>
              </a:rPr>
              <a:t>, vendar je ob negotovi prihodnji organiziranosti distribucije in </a:t>
            </a:r>
            <a:r>
              <a:rPr lang="sl-SI" altLang="sl-SI" b="1" dirty="0" smtClean="0">
                <a:solidFill>
                  <a:srgbClr val="000000"/>
                </a:solidFill>
              </a:rPr>
              <a:t>negotovem regulativnem okolju (</a:t>
            </a:r>
            <a:r>
              <a:rPr lang="sl-SI" altLang="sl-SI" b="1" dirty="0" err="1" smtClean="0">
                <a:solidFill>
                  <a:srgbClr val="000000"/>
                </a:solidFill>
              </a:rPr>
              <a:t>regulativni</a:t>
            </a:r>
            <a:r>
              <a:rPr lang="sl-SI" altLang="sl-SI" b="1" dirty="0" smtClean="0">
                <a:solidFill>
                  <a:srgbClr val="000000"/>
                </a:solidFill>
              </a:rPr>
              <a:t> okvir je poznan zgolj za tekoče triletno obdobje</a:t>
            </a:r>
            <a:r>
              <a:rPr lang="sl-SI" altLang="sl-SI" b="0" dirty="0" smtClean="0">
                <a:solidFill>
                  <a:srgbClr val="000000"/>
                </a:solidFill>
              </a:rPr>
              <a:t>) in </a:t>
            </a:r>
            <a:r>
              <a:rPr lang="sl-SI" altLang="sl-SI" b="1" dirty="0" smtClean="0">
                <a:solidFill>
                  <a:srgbClr val="000000"/>
                </a:solidFill>
              </a:rPr>
              <a:t>spremenljivih razmerah na finančnih trgih tveganje, da bi v primeru čezmernega zadolževanja in slabših prihodnjih </a:t>
            </a:r>
            <a:r>
              <a:rPr lang="sl-SI" altLang="sl-SI" b="1" dirty="0" err="1" smtClean="0">
                <a:solidFill>
                  <a:srgbClr val="000000"/>
                </a:solidFill>
              </a:rPr>
              <a:t>regulativnih</a:t>
            </a:r>
            <a:r>
              <a:rPr lang="sl-SI" altLang="sl-SI" b="1" dirty="0" smtClean="0">
                <a:solidFill>
                  <a:srgbClr val="000000"/>
                </a:solidFill>
              </a:rPr>
              <a:t> okvirov ter dviga referenčne obrestne mere EURIBOR kršili finančne zaveze v kreditnih pogodbah in s tem ogrozili dolgoročno plačilno sposobnost </a:t>
            </a:r>
            <a:r>
              <a:rPr lang="sl-SI" altLang="sl-SI" b="0" dirty="0" smtClean="0">
                <a:solidFill>
                  <a:srgbClr val="000000"/>
                </a:solidFill>
              </a:rPr>
              <a:t>(vključno z zmožnostjo odplačila kreditov). Ker so EDP v večinski 79,5-odstotni lasti Republike Slovenije, se morajo zadolževati v skladu z uredbo, zato so pri najemanju kreditov odvisna od pridobljenih soglasij resornega in finančnega ministrstva.</a:t>
            </a:r>
            <a:endParaRPr dirty="0"/>
          </a:p>
        </p:txBody>
      </p:sp>
    </p:spTree>
    <p:extLst>
      <p:ext uri="{BB962C8B-B14F-4D97-AF65-F5344CB8AC3E}">
        <p14:creationId xmlns:p14="http://schemas.microsoft.com/office/powerpoint/2010/main" val="259030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a:r>
              <a:rPr lang="sl-SI" altLang="sl-SI" dirty="0" smtClean="0">
                <a:solidFill>
                  <a:srgbClr val="000000"/>
                </a:solidFill>
              </a:rPr>
              <a:t>Finančni dolg EDP </a:t>
            </a:r>
            <a:r>
              <a:rPr lang="sl-SI" altLang="sl-SI" b="0" dirty="0" smtClean="0">
                <a:solidFill>
                  <a:srgbClr val="000000"/>
                </a:solidFill>
              </a:rPr>
              <a:t>je na dan 31.12.2015 znašal</a:t>
            </a:r>
            <a:r>
              <a:rPr lang="sl-SI" altLang="sl-SI" dirty="0" smtClean="0">
                <a:solidFill>
                  <a:srgbClr val="000000"/>
                </a:solidFill>
              </a:rPr>
              <a:t> </a:t>
            </a:r>
            <a:r>
              <a:rPr lang="sl-SI" altLang="sl-SI" b="1" dirty="0" smtClean="0">
                <a:solidFill>
                  <a:srgbClr val="000000"/>
                </a:solidFill>
              </a:rPr>
              <a:t>252,8 mio EUR </a:t>
            </a:r>
            <a:r>
              <a:rPr lang="sl-SI" altLang="sl-SI" b="0" dirty="0" smtClean="0">
                <a:solidFill>
                  <a:srgbClr val="000000"/>
                </a:solidFill>
              </a:rPr>
              <a:t>oz</a:t>
            </a:r>
            <a:r>
              <a:rPr lang="sl-SI" altLang="sl-SI" dirty="0" smtClean="0">
                <a:solidFill>
                  <a:srgbClr val="000000"/>
                </a:solidFill>
              </a:rPr>
              <a:t>. </a:t>
            </a:r>
            <a:r>
              <a:rPr lang="sl-SI" altLang="sl-SI" b="1" dirty="0" smtClean="0">
                <a:solidFill>
                  <a:srgbClr val="000000"/>
                </a:solidFill>
              </a:rPr>
              <a:t>25 % kapitala</a:t>
            </a:r>
            <a:r>
              <a:rPr lang="sl-SI" altLang="sl-SI" dirty="0" smtClean="0">
                <a:solidFill>
                  <a:srgbClr val="000000"/>
                </a:solidFill>
              </a:rPr>
              <a:t> </a:t>
            </a:r>
            <a:r>
              <a:rPr lang="sl-SI" altLang="sl-SI" b="0" dirty="0" smtClean="0">
                <a:solidFill>
                  <a:srgbClr val="000000"/>
                </a:solidFill>
              </a:rPr>
              <a:t>in </a:t>
            </a:r>
            <a:r>
              <a:rPr lang="sl-SI" altLang="sl-SI" b="1" dirty="0" smtClean="0">
                <a:solidFill>
                  <a:srgbClr val="000000"/>
                </a:solidFill>
              </a:rPr>
              <a:t>je stabilen</a:t>
            </a:r>
            <a:r>
              <a:rPr lang="sl-SI" altLang="sl-SI" b="0" dirty="0" smtClean="0">
                <a:solidFill>
                  <a:srgbClr val="000000"/>
                </a:solidFill>
              </a:rPr>
              <a:t>, kar pomeni, da </a:t>
            </a:r>
            <a:r>
              <a:rPr lang="sl-SI" altLang="sl-SI" b="1" dirty="0" smtClean="0">
                <a:solidFill>
                  <a:srgbClr val="000000"/>
                </a:solidFill>
              </a:rPr>
              <a:t>z obstoječo zadolženostjo ne ogrožamo finančnega položaja družb in dolgoročne plačilne sposobnosti</a:t>
            </a:r>
            <a:r>
              <a:rPr lang="sl-SI" altLang="sl-SI" b="0" dirty="0" smtClean="0">
                <a:solidFill>
                  <a:srgbClr val="000000"/>
                </a:solidFill>
              </a:rPr>
              <a:t>. </a:t>
            </a:r>
          </a:p>
          <a:p>
            <a:pPr algn="just"/>
            <a:r>
              <a:rPr lang="sl-SI" altLang="sl-SI" b="0" dirty="0" smtClean="0">
                <a:solidFill>
                  <a:srgbClr val="000000"/>
                </a:solidFill>
              </a:rPr>
              <a:t>Pri poslovanju in zadolževanju moramo </a:t>
            </a:r>
            <a:r>
              <a:rPr lang="sl-SI" altLang="sl-SI" b="1" dirty="0" smtClean="0">
                <a:solidFill>
                  <a:srgbClr val="000000"/>
                </a:solidFill>
              </a:rPr>
              <a:t>spoštovati finančne zaveze,</a:t>
            </a:r>
            <a:r>
              <a:rPr lang="sl-SI" altLang="sl-SI" b="0" dirty="0" smtClean="0">
                <a:solidFill>
                  <a:srgbClr val="000000"/>
                </a:solidFill>
              </a:rPr>
              <a:t> ki jih imamo do bank in so določene z mejnimi vrednostmi pogodbeno določenih kazalnikov. Če bi bile mejne vrednosti kazalnikov presežene, bi banke lahko zahtevale takojšnje vračilo celotne neodplačane vrednosti posojil</a:t>
            </a:r>
            <a:endParaRPr dirty="0"/>
          </a:p>
        </p:txBody>
      </p:sp>
    </p:spTree>
    <p:extLst>
      <p:ext uri="{BB962C8B-B14F-4D97-AF65-F5344CB8AC3E}">
        <p14:creationId xmlns:p14="http://schemas.microsoft.com/office/powerpoint/2010/main" val="20808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defTabSz="468081" eaLnBrk="0" fontAlgn="base" hangingPunct="0">
              <a:spcBef>
                <a:spcPct val="0"/>
              </a:spcBef>
              <a:spcAft>
                <a:spcPct val="0"/>
              </a:spcAft>
              <a:defRPr/>
            </a:pPr>
            <a:r>
              <a:rPr lang="sl-SI" altLang="sl-SI" sz="600" dirty="0">
                <a:solidFill>
                  <a:srgbClr val="000000"/>
                </a:solidFill>
                <a:latin typeface="Times New Roman" pitchFamily="18" charset="0"/>
              </a:rPr>
              <a:t>Investicijska vlaganja se odražajo tudi v kazalnikih gospodarnosti in dobičkonosnosti in kazalnikih donosa. </a:t>
            </a:r>
            <a:r>
              <a:rPr lang="sl-SI" altLang="sl-SI" sz="600" b="1" dirty="0">
                <a:solidFill>
                  <a:srgbClr val="000000"/>
                </a:solidFill>
                <a:latin typeface="Times New Roman" pitchFamily="18" charset="0"/>
              </a:rPr>
              <a:t>Čisti dobiček EDP</a:t>
            </a:r>
            <a:r>
              <a:rPr lang="sl-SI" altLang="sl-SI" sz="600" dirty="0">
                <a:solidFill>
                  <a:srgbClr val="000000"/>
                </a:solidFill>
                <a:latin typeface="Times New Roman" pitchFamily="18" charset="0"/>
              </a:rPr>
              <a:t> se je v preteklem petletnem obdobju letno povečeval za več kot 20 % povprečno letno oz. se je v petih letih več kot podvojil in </a:t>
            </a:r>
            <a:r>
              <a:rPr lang="sl-SI" altLang="sl-SI" sz="600" b="1" dirty="0">
                <a:solidFill>
                  <a:srgbClr val="000000"/>
                </a:solidFill>
                <a:latin typeface="Times New Roman" pitchFamily="18" charset="0"/>
              </a:rPr>
              <a:t>je v letu 2015 po nerevidiranih podatkih znašal 42 mio EUR</a:t>
            </a:r>
            <a:r>
              <a:rPr lang="sl-SI" altLang="sl-SI" sz="600" dirty="0">
                <a:solidFill>
                  <a:srgbClr val="000000"/>
                </a:solidFill>
                <a:latin typeface="Times New Roman" pitchFamily="18" charset="0"/>
              </a:rPr>
              <a:t>, donos na sredstva </a:t>
            </a:r>
            <a:r>
              <a:rPr lang="sl-SI" altLang="sl-SI" sz="600" b="1" dirty="0">
                <a:solidFill>
                  <a:srgbClr val="000000"/>
                </a:solidFill>
                <a:latin typeface="Times New Roman" pitchFamily="18" charset="0"/>
              </a:rPr>
              <a:t>(ROA) pa je dosegel 2,9%. SDH je kot ciljno vrednost za leto 2016 določil donos v višini 3 %</a:t>
            </a:r>
            <a:r>
              <a:rPr lang="sl-SI" altLang="sl-SI" sz="600" dirty="0">
                <a:solidFill>
                  <a:srgbClr val="000000"/>
                </a:solidFill>
                <a:latin typeface="Times New Roman" pitchFamily="18" charset="0"/>
              </a:rPr>
              <a:t>, kar je več od kadarkoli doseženega v preteklih letih in ga bo zelo težko doseči. EDP, ki imajo v strukturi virov sredstev več tujih virov, bodo imela še večje težave z zagotavljanjem ROA v višini 3 %, saj kazalnik SDH izračunava kot razmerje med čistim dobičkom in sredstvi in donosa ne opredeljuje kot razmerje dobička in plačanih obresti obračunskega obdobja glede na sredstva, kot je to po SRS 29 oz. kot to opredeljuje Agencija za energijo v </a:t>
            </a:r>
            <a:r>
              <a:rPr lang="sl-SI" altLang="sl-SI" sz="600" dirty="0" err="1">
                <a:solidFill>
                  <a:srgbClr val="000000"/>
                </a:solidFill>
                <a:latin typeface="Times New Roman" pitchFamily="18" charset="0"/>
              </a:rPr>
              <a:t>omrežninskem</a:t>
            </a:r>
            <a:r>
              <a:rPr lang="sl-SI" altLang="sl-SI" sz="600" dirty="0">
                <a:solidFill>
                  <a:srgbClr val="000000"/>
                </a:solidFill>
                <a:latin typeface="Times New Roman" pitchFamily="18" charset="0"/>
              </a:rPr>
              <a:t> aktu  (pri določitvi donosa upošteva strošek lastniškega kapitala in strošek dolžniškega kapitala). </a:t>
            </a:r>
            <a:r>
              <a:rPr lang="sl-SI" altLang="sl-SI" sz="600" b="1" dirty="0">
                <a:solidFill>
                  <a:srgbClr val="000000"/>
                </a:solidFill>
                <a:latin typeface="Times New Roman" pitchFamily="18" charset="0"/>
              </a:rPr>
              <a:t>Primernejši kazalnik zahtevane donosnosti SDH bi bil donos na kapital (ROE</a:t>
            </a:r>
            <a:r>
              <a:rPr lang="sl-SI" altLang="sl-SI" sz="600" dirty="0">
                <a:solidFill>
                  <a:srgbClr val="000000"/>
                </a:solidFill>
                <a:latin typeface="Times New Roman" pitchFamily="18" charset="0"/>
              </a:rPr>
              <a:t>). </a:t>
            </a:r>
          </a:p>
          <a:p>
            <a:pPr algn="just"/>
            <a:endParaRPr dirty="0"/>
          </a:p>
        </p:txBody>
      </p:sp>
    </p:spTree>
    <p:extLst>
      <p:ext uri="{BB962C8B-B14F-4D97-AF65-F5344CB8AC3E}">
        <p14:creationId xmlns:p14="http://schemas.microsoft.com/office/powerpoint/2010/main" val="198542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defTabSz="468081">
              <a:defRPr/>
            </a:pPr>
            <a:r>
              <a:rPr lang="sl-SI" altLang="sl-SI" b="0" dirty="0" smtClean="0"/>
              <a:t>V skladu z metodologijo načrtovanja poslovanja EDP vsako leto pripravijo načrt poslovanja za triletno obdobje in kot njegov najpomembnejši del tudi načrt investicijskih vlaganj.</a:t>
            </a:r>
          </a:p>
          <a:p>
            <a:pPr algn="just"/>
            <a:endParaRPr dirty="0"/>
          </a:p>
        </p:txBody>
      </p:sp>
    </p:spTree>
    <p:extLst>
      <p:ext uri="{BB962C8B-B14F-4D97-AF65-F5344CB8AC3E}">
        <p14:creationId xmlns:p14="http://schemas.microsoft.com/office/powerpoint/2010/main" val="129574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a:r>
              <a:rPr lang="sl-SI" dirty="0" smtClean="0"/>
              <a:t>Po pogodbi z EIB bodo elektrodistribucijska podjetja v tem triletnem obdobju </a:t>
            </a:r>
            <a:r>
              <a:rPr lang="sl-SI" b="1" dirty="0" smtClean="0"/>
              <a:t>pripravila dokumentacijo in delno zgradila 151 km novih visokonapetostnih vodov </a:t>
            </a:r>
            <a:r>
              <a:rPr lang="sl-SI" dirty="0" smtClean="0"/>
              <a:t>ter </a:t>
            </a:r>
            <a:r>
              <a:rPr lang="sl-SI" b="1" dirty="0" smtClean="0"/>
              <a:t>obnovila 119 km visokonapetostnih vodov</a:t>
            </a:r>
            <a:r>
              <a:rPr lang="sl-SI" dirty="0" smtClean="0"/>
              <a:t>, </a:t>
            </a:r>
            <a:r>
              <a:rPr lang="sl-SI" b="1" dirty="0" smtClean="0"/>
              <a:t>zgradila ali obnovila 568 km nadzemnih </a:t>
            </a:r>
            <a:r>
              <a:rPr lang="sl-SI" b="1" dirty="0" err="1" smtClean="0"/>
              <a:t>srednjenapetostnih</a:t>
            </a:r>
            <a:r>
              <a:rPr lang="sl-SI" b="1" dirty="0" smtClean="0"/>
              <a:t> vodov</a:t>
            </a:r>
            <a:r>
              <a:rPr lang="sl-SI" dirty="0" smtClean="0"/>
              <a:t>, </a:t>
            </a:r>
            <a:r>
              <a:rPr lang="sl-SI" b="1" dirty="0" smtClean="0"/>
              <a:t>1.007 km podzemnih </a:t>
            </a:r>
            <a:r>
              <a:rPr lang="sl-SI" b="1" dirty="0" err="1" smtClean="0"/>
              <a:t>srednjenapetostnih</a:t>
            </a:r>
            <a:r>
              <a:rPr lang="sl-SI" b="1" dirty="0" smtClean="0"/>
              <a:t> kablovodov </a:t>
            </a:r>
            <a:r>
              <a:rPr lang="sl-SI" dirty="0" smtClean="0"/>
              <a:t>in </a:t>
            </a:r>
            <a:r>
              <a:rPr lang="sl-SI" b="1" dirty="0" smtClean="0"/>
              <a:t>1.603 km nizkonapetostnega omrežja</a:t>
            </a:r>
            <a:r>
              <a:rPr lang="sl-SI" dirty="0" smtClean="0"/>
              <a:t>. </a:t>
            </a:r>
            <a:r>
              <a:rPr lang="sl-SI" b="1" dirty="0" smtClean="0"/>
              <a:t>Zgradila ali obnovila bodo 19 VN/SN TP </a:t>
            </a:r>
            <a:r>
              <a:rPr lang="sl-SI" dirty="0" smtClean="0"/>
              <a:t>in </a:t>
            </a:r>
            <a:r>
              <a:rPr lang="sl-SI" b="1" dirty="0" smtClean="0"/>
              <a:t>1.232 SN/NN TP</a:t>
            </a:r>
            <a:r>
              <a:rPr lang="sl-SI" dirty="0" smtClean="0"/>
              <a:t>. Za avtomatizacijo in vodenje bodo namenila 31 mio EUR, za merilne naprave, transportna sredstva, poslovne prostore in drugo pa 57 mio EUR od 305 mio EUR skupnih investicijskih vlaganj.</a:t>
            </a:r>
          </a:p>
          <a:p>
            <a:pPr algn="just"/>
            <a:endParaRPr dirty="0"/>
          </a:p>
        </p:txBody>
      </p:sp>
    </p:spTree>
    <p:extLst>
      <p:ext uri="{BB962C8B-B14F-4D97-AF65-F5344CB8AC3E}">
        <p14:creationId xmlns:p14="http://schemas.microsoft.com/office/powerpoint/2010/main" val="407870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just"/>
            <a:r>
              <a:rPr lang="sl-SI" altLang="sl-SI" b="0" dirty="0" smtClean="0"/>
              <a:t>Realizacija letnih investicijskih planov EDP za leto 2015 v skupni višini </a:t>
            </a:r>
            <a:r>
              <a:rPr lang="sl-SI" altLang="sl-SI" b="1" dirty="0" smtClean="0"/>
              <a:t>106,8 mio EUR</a:t>
            </a:r>
            <a:r>
              <a:rPr lang="sl-SI" altLang="sl-SI" b="0" dirty="0" smtClean="0"/>
              <a:t> je bila </a:t>
            </a:r>
            <a:r>
              <a:rPr lang="sl-SI" altLang="sl-SI" b="1" dirty="0" smtClean="0"/>
              <a:t>presežena za 5,1 %</a:t>
            </a:r>
            <a:r>
              <a:rPr lang="sl-SI" altLang="sl-SI" b="0" dirty="0" smtClean="0"/>
              <a:t>, kar pa pri nekaterih EDP povzroča dodatne težave pri zagotavljanju virov financiranja.</a:t>
            </a:r>
          </a:p>
          <a:p>
            <a:pPr algn="just"/>
            <a:endParaRPr lang="sl-SI" altLang="sl-SI" b="0" dirty="0" smtClean="0"/>
          </a:p>
          <a:p>
            <a:pPr algn="just"/>
            <a:r>
              <a:rPr lang="sl-SI" altLang="sl-SI" b="0" dirty="0" smtClean="0"/>
              <a:t>V letu 2015 so EDP investirala v </a:t>
            </a:r>
            <a:r>
              <a:rPr lang="sl-SI" altLang="sl-SI" b="1" dirty="0" smtClean="0"/>
              <a:t>9,6 km visokonapetostnih vodov</a:t>
            </a:r>
            <a:r>
              <a:rPr lang="sl-SI" altLang="sl-SI" b="0" dirty="0" smtClean="0"/>
              <a:t>, </a:t>
            </a:r>
            <a:r>
              <a:rPr lang="sl-SI" altLang="sl-SI" b="1" dirty="0" smtClean="0"/>
              <a:t>zgradila 219.9 km novih </a:t>
            </a:r>
            <a:r>
              <a:rPr lang="sl-SI" altLang="sl-SI" b="1" dirty="0" err="1" smtClean="0"/>
              <a:t>srednjenapetostnih</a:t>
            </a:r>
            <a:r>
              <a:rPr lang="sl-SI" altLang="sl-SI" b="1" dirty="0" smtClean="0"/>
              <a:t> vodov</a:t>
            </a:r>
            <a:r>
              <a:rPr lang="sl-SI" altLang="sl-SI" b="0" dirty="0" smtClean="0"/>
              <a:t> in </a:t>
            </a:r>
            <a:r>
              <a:rPr lang="sl-SI" altLang="sl-SI" b="1" dirty="0" smtClean="0"/>
              <a:t>obnovila 240,9 km </a:t>
            </a:r>
            <a:r>
              <a:rPr lang="sl-SI" altLang="sl-SI" b="1" dirty="0" err="1" smtClean="0"/>
              <a:t>srednjenapetostnih</a:t>
            </a:r>
            <a:r>
              <a:rPr lang="sl-SI" altLang="sl-SI" b="1" dirty="0" smtClean="0"/>
              <a:t> vodov </a:t>
            </a:r>
            <a:r>
              <a:rPr lang="sl-SI" altLang="sl-SI" b="0" dirty="0" smtClean="0"/>
              <a:t>ter </a:t>
            </a:r>
            <a:r>
              <a:rPr lang="sl-SI" altLang="sl-SI" b="1" dirty="0" smtClean="0"/>
              <a:t>zgradila 630,3 km nizkonapetostnega omrežja</a:t>
            </a:r>
            <a:r>
              <a:rPr lang="sl-SI" altLang="sl-SI" b="0" dirty="0" smtClean="0"/>
              <a:t>; </a:t>
            </a:r>
            <a:r>
              <a:rPr lang="sl-SI" altLang="sl-SI" b="1" dirty="0" smtClean="0"/>
              <a:t>zgradila so 131 novih SN/NN TP </a:t>
            </a:r>
            <a:r>
              <a:rPr lang="sl-SI" altLang="sl-SI" b="0" dirty="0" smtClean="0"/>
              <a:t>ter jih </a:t>
            </a:r>
            <a:r>
              <a:rPr lang="sl-SI" altLang="sl-SI" b="1" dirty="0" smtClean="0"/>
              <a:t>284 obnovila.</a:t>
            </a:r>
          </a:p>
          <a:p>
            <a:pPr algn="just"/>
            <a:endParaRPr b="1" dirty="0"/>
          </a:p>
        </p:txBody>
      </p:sp>
    </p:spTree>
    <p:extLst>
      <p:ext uri="{BB962C8B-B14F-4D97-AF65-F5344CB8AC3E}">
        <p14:creationId xmlns:p14="http://schemas.microsoft.com/office/powerpoint/2010/main" val="101734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4/4/2016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6369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4/4/2016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7545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4/4/2016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1877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4/4/2016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702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7FC2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4/4/2016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37750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09466"/>
            <a:ext cx="18035322" cy="779779"/>
          </a:xfrm>
          <a:prstGeom prst="rect">
            <a:avLst/>
          </a:prstGeom>
        </p:spPr>
        <p:txBody>
          <a:bodyPr wrap="square" lIns="0" tIns="0" rIns="0" bIns="0">
            <a:spAutoFit/>
          </a:bodyPr>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4/4/2016</a:t>
            </a:fld>
            <a:endParaRPr lang="en-US"/>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09466"/>
            <a:ext cx="18035322" cy="779779"/>
          </a:xfrm>
          <a:prstGeom prst="rect">
            <a:avLst/>
          </a:prstGeom>
        </p:spPr>
        <p:txBody>
          <a:bodyPr wrap="square" lIns="0" tIns="0" rIns="0" bIns="0">
            <a:spAutoFit/>
          </a:bodyPr>
          <a:lstStyle>
            <a:lvl1pPr>
              <a:defRPr sz="5900" b="1" i="0">
                <a:solidFill>
                  <a:srgbClr val="7FC242"/>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4/4/2016</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681498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11517984"/>
            <a:ext cx="20093629" cy="617771"/>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dirty="0"/>
          </a:p>
        </p:txBody>
      </p:sp>
      <p:sp>
        <p:nvSpPr>
          <p:cNvPr id="4" name="object 4"/>
          <p:cNvSpPr txBox="1"/>
          <p:nvPr/>
        </p:nvSpPr>
        <p:spPr>
          <a:xfrm>
            <a:off x="1177241" y="8462672"/>
            <a:ext cx="10980420" cy="1586865"/>
          </a:xfrm>
          <a:prstGeom prst="rect">
            <a:avLst/>
          </a:prstGeom>
        </p:spPr>
        <p:txBody>
          <a:bodyPr vert="horz" wrap="square" lIns="0" tIns="0" rIns="0" bIns="0" rtlCol="0">
            <a:spAutoFit/>
          </a:bodyPr>
          <a:lstStyle/>
          <a:p>
            <a:pPr marL="12700">
              <a:lnSpc>
                <a:spcPts val="5965"/>
              </a:lnSpc>
            </a:pPr>
            <a:r>
              <a:rPr sz="6000" b="1" spc="-5" dirty="0">
                <a:solidFill>
                  <a:srgbClr val="4D4D4D"/>
                </a:solidFill>
                <a:latin typeface="Arial"/>
                <a:cs typeface="Arial"/>
              </a:rPr>
              <a:t>2.STR</a:t>
            </a:r>
            <a:r>
              <a:rPr sz="6000" b="1" spc="-445" dirty="0">
                <a:solidFill>
                  <a:srgbClr val="4D4D4D"/>
                </a:solidFill>
                <a:latin typeface="Arial"/>
                <a:cs typeface="Arial"/>
              </a:rPr>
              <a:t>A</a:t>
            </a:r>
            <a:r>
              <a:rPr sz="6000" b="1" dirty="0">
                <a:solidFill>
                  <a:srgbClr val="4D4D4D"/>
                </a:solidFill>
                <a:latin typeface="Arial"/>
                <a:cs typeface="Arial"/>
              </a:rPr>
              <a:t>TEŠKA</a:t>
            </a:r>
            <a:r>
              <a:rPr sz="6000" b="1" spc="765" dirty="0">
                <a:solidFill>
                  <a:srgbClr val="4D4D4D"/>
                </a:solidFill>
                <a:latin typeface="Arial"/>
                <a:cs typeface="Arial"/>
              </a:rPr>
              <a:t> </a:t>
            </a:r>
            <a:r>
              <a:rPr sz="6000" b="1" spc="-5" dirty="0">
                <a:solidFill>
                  <a:srgbClr val="4D4D4D"/>
                </a:solidFill>
                <a:latin typeface="Arial"/>
                <a:cs typeface="Arial"/>
              </a:rPr>
              <a:t>KONFERENCA</a:t>
            </a:r>
            <a:endParaRPr sz="6000" dirty="0">
              <a:latin typeface="Arial"/>
              <a:cs typeface="Arial"/>
            </a:endParaRPr>
          </a:p>
          <a:p>
            <a:pPr marL="12700">
              <a:lnSpc>
                <a:spcPts val="7650"/>
              </a:lnSpc>
            </a:pPr>
            <a:r>
              <a:rPr sz="7500" dirty="0">
                <a:solidFill>
                  <a:srgbClr val="0098DD"/>
                </a:solidFill>
                <a:latin typeface="Arial Narrow"/>
                <a:cs typeface="Arial Narrow"/>
              </a:rPr>
              <a:t>ELEKTRODISTRIBUCIJE</a:t>
            </a:r>
            <a:r>
              <a:rPr sz="7500" spc="90" dirty="0">
                <a:solidFill>
                  <a:srgbClr val="0098DD"/>
                </a:solidFill>
                <a:latin typeface="Arial Narrow"/>
                <a:cs typeface="Arial Narrow"/>
              </a:rPr>
              <a:t> </a:t>
            </a:r>
            <a:r>
              <a:rPr sz="7500" spc="-5" dirty="0">
                <a:solidFill>
                  <a:srgbClr val="4D4D4D"/>
                </a:solidFill>
                <a:latin typeface="Arial Narrow"/>
                <a:cs typeface="Arial Narrow"/>
              </a:rPr>
              <a:t>2016</a:t>
            </a:r>
            <a:endParaRPr sz="7500" dirty="0">
              <a:latin typeface="Arial Narrow"/>
              <a:cs typeface="Arial Narrow"/>
            </a:endParaRPr>
          </a:p>
        </p:txBody>
      </p:sp>
      <p:sp>
        <p:nvSpPr>
          <p:cNvPr id="5" name="object 5"/>
          <p:cNvSpPr txBox="1"/>
          <p:nvPr/>
        </p:nvSpPr>
        <p:spPr>
          <a:xfrm>
            <a:off x="1177242" y="10185305"/>
            <a:ext cx="10898505" cy="445134"/>
          </a:xfrm>
          <a:prstGeom prst="rect">
            <a:avLst/>
          </a:prstGeom>
        </p:spPr>
        <p:txBody>
          <a:bodyPr vert="horz" wrap="square" lIns="0" tIns="0" rIns="0" bIns="0" rtlCol="0">
            <a:spAutoFit/>
          </a:bodyPr>
          <a:lstStyle/>
          <a:p>
            <a:pPr marL="12700">
              <a:lnSpc>
                <a:spcPts val="4145"/>
              </a:lnSpc>
            </a:pPr>
            <a:r>
              <a:rPr sz="3500" b="1" spc="-50" dirty="0">
                <a:solidFill>
                  <a:srgbClr val="4D4D4D"/>
                </a:solidFill>
                <a:latin typeface="Arial Narrow"/>
                <a:cs typeface="Arial Narrow"/>
              </a:rPr>
              <a:t>T</a:t>
            </a:r>
            <a:r>
              <a:rPr sz="3500" b="1" spc="-5" dirty="0">
                <a:solidFill>
                  <a:srgbClr val="4D4D4D"/>
                </a:solidFill>
                <a:latin typeface="Arial Narrow"/>
                <a:cs typeface="Arial Narrow"/>
              </a:rPr>
              <a:t>OREK</a:t>
            </a:r>
            <a:r>
              <a:rPr sz="3500" b="1" dirty="0">
                <a:solidFill>
                  <a:srgbClr val="4D4D4D"/>
                </a:solidFill>
                <a:latin typeface="Arial Narrow"/>
                <a:cs typeface="Arial Narrow"/>
              </a:rPr>
              <a:t>,</a:t>
            </a:r>
            <a:r>
              <a:rPr sz="3500" b="1" spc="5" dirty="0">
                <a:solidFill>
                  <a:srgbClr val="4D4D4D"/>
                </a:solidFill>
                <a:latin typeface="Arial Narrow"/>
                <a:cs typeface="Arial Narrow"/>
              </a:rPr>
              <a:t> </a:t>
            </a:r>
            <a:r>
              <a:rPr sz="3500" b="1" spc="-5" dirty="0">
                <a:solidFill>
                  <a:srgbClr val="4D4D4D"/>
                </a:solidFill>
                <a:latin typeface="Arial Narrow"/>
                <a:cs typeface="Arial Narrow"/>
              </a:rPr>
              <a:t>5</a:t>
            </a:r>
            <a:r>
              <a:rPr sz="3500" b="1" dirty="0">
                <a:solidFill>
                  <a:srgbClr val="4D4D4D"/>
                </a:solidFill>
                <a:latin typeface="Arial Narrow"/>
                <a:cs typeface="Arial Narrow"/>
              </a:rPr>
              <a:t>.</a:t>
            </a:r>
            <a:r>
              <a:rPr sz="3500" b="1" spc="-105" dirty="0">
                <a:solidFill>
                  <a:srgbClr val="4D4D4D"/>
                </a:solidFill>
                <a:latin typeface="Arial Narrow"/>
                <a:cs typeface="Arial Narrow"/>
              </a:rPr>
              <a:t> </a:t>
            </a:r>
            <a:r>
              <a:rPr sz="3500" b="1" dirty="0">
                <a:solidFill>
                  <a:srgbClr val="4D4D4D"/>
                </a:solidFill>
                <a:latin typeface="Arial Narrow"/>
                <a:cs typeface="Arial Narrow"/>
              </a:rPr>
              <a:t>APRIL</a:t>
            </a:r>
            <a:r>
              <a:rPr sz="3500" b="1" spc="-50" dirty="0">
                <a:solidFill>
                  <a:srgbClr val="4D4D4D"/>
                </a:solidFill>
                <a:latin typeface="Arial Narrow"/>
                <a:cs typeface="Arial Narrow"/>
              </a:rPr>
              <a:t> </a:t>
            </a:r>
            <a:r>
              <a:rPr sz="3500" b="1" spc="-5" dirty="0">
                <a:solidFill>
                  <a:srgbClr val="4D4D4D"/>
                </a:solidFill>
                <a:latin typeface="Arial Narrow"/>
                <a:cs typeface="Arial Narrow"/>
              </a:rPr>
              <a:t>201</a:t>
            </a:r>
            <a:r>
              <a:rPr sz="3500" b="1" dirty="0">
                <a:solidFill>
                  <a:srgbClr val="4D4D4D"/>
                </a:solidFill>
                <a:latin typeface="Arial Narrow"/>
                <a:cs typeface="Arial Narrow"/>
              </a:rPr>
              <a:t>6</a:t>
            </a:r>
            <a:r>
              <a:rPr sz="3500" b="1" spc="-5" dirty="0">
                <a:solidFill>
                  <a:srgbClr val="4D4D4D"/>
                </a:solidFill>
                <a:latin typeface="Arial Narrow"/>
                <a:cs typeface="Arial Narrow"/>
              </a:rPr>
              <a:t> </a:t>
            </a:r>
            <a:r>
              <a:rPr sz="3200" dirty="0">
                <a:solidFill>
                  <a:srgbClr val="4D4D4D"/>
                </a:solidFill>
                <a:latin typeface="Arial Narrow"/>
                <a:cs typeface="Arial Narrow"/>
              </a:rPr>
              <a:t>– KONGRESNI</a:t>
            </a:r>
            <a:r>
              <a:rPr sz="3200" spc="-5" dirty="0">
                <a:solidFill>
                  <a:srgbClr val="4D4D4D"/>
                </a:solidFill>
                <a:latin typeface="Arial Narrow"/>
                <a:cs typeface="Arial Narrow"/>
              </a:rPr>
              <a:t> </a:t>
            </a:r>
            <a:r>
              <a:rPr sz="3200" dirty="0">
                <a:solidFill>
                  <a:srgbClr val="4D4D4D"/>
                </a:solidFill>
                <a:latin typeface="Arial Narrow"/>
                <a:cs typeface="Arial Narrow"/>
              </a:rPr>
              <a:t>CENTER</a:t>
            </a:r>
            <a:r>
              <a:rPr sz="3200" spc="-5" dirty="0">
                <a:solidFill>
                  <a:srgbClr val="4D4D4D"/>
                </a:solidFill>
                <a:latin typeface="Arial Narrow"/>
                <a:cs typeface="Arial Narrow"/>
              </a:rPr>
              <a:t> </a:t>
            </a:r>
            <a:r>
              <a:rPr sz="3200" dirty="0">
                <a:solidFill>
                  <a:srgbClr val="4D4D4D"/>
                </a:solidFill>
                <a:latin typeface="Arial Narrow"/>
                <a:cs typeface="Arial Narrow"/>
              </a:rPr>
              <a:t>BRDO PRI KRANJU</a:t>
            </a:r>
            <a:endParaRPr sz="3200" dirty="0">
              <a:latin typeface="Arial Narrow"/>
              <a:cs typeface="Arial Narrow"/>
            </a:endParaRPr>
          </a:p>
        </p:txBody>
      </p:sp>
      <p:sp>
        <p:nvSpPr>
          <p:cNvPr id="6" name="object 6"/>
          <p:cNvSpPr/>
          <p:nvPr/>
        </p:nvSpPr>
        <p:spPr>
          <a:xfrm>
            <a:off x="8482390" y="4909798"/>
            <a:ext cx="3798460" cy="2745466"/>
          </a:xfrm>
          <a:prstGeom prst="rect">
            <a:avLst/>
          </a:prstGeom>
          <a:blipFill>
            <a:blip r:embed="rId5"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822450" y="1177926"/>
            <a:ext cx="14935200" cy="492443"/>
          </a:xfrm>
          <a:prstGeom prst="rect">
            <a:avLst/>
          </a:prstGeom>
        </p:spPr>
        <p:txBody>
          <a:bodyPr vert="horz" wrap="square" lIns="0" tIns="0" rIns="0" bIns="0" rtlCol="0">
            <a:spAutoFit/>
          </a:bodyPr>
          <a:lstStyle/>
          <a:p>
            <a:pPr algn="ctr"/>
            <a:r>
              <a:rPr lang="sl-SI" altLang="sl-SI" sz="3200" dirty="0"/>
              <a:t>Investicije 2015–2017 po EDP ter struktura virov financiranja investicij</a:t>
            </a:r>
          </a:p>
        </p:txBody>
      </p:sp>
      <p:sp>
        <p:nvSpPr>
          <p:cNvPr id="6" name="object 6"/>
          <p:cNvSpPr/>
          <p:nvPr/>
        </p:nvSpPr>
        <p:spPr>
          <a:xfrm>
            <a:off x="17515420" y="11146369"/>
            <a:ext cx="1568768" cy="770384"/>
          </a:xfrm>
          <a:prstGeom prst="rect">
            <a:avLst/>
          </a:prstGeom>
          <a:blipFill>
            <a:blip r:embed="rId4" cstate="print"/>
            <a:stretch>
              <a:fillRect/>
            </a:stretch>
          </a:blipFill>
        </p:spPr>
        <p:txBody>
          <a:bodyPr wrap="square" lIns="0" tIns="0" rIns="0" bIns="0" rtlCol="0"/>
          <a:lstStyle/>
          <a:p>
            <a:endParaRPr/>
          </a:p>
        </p:txBody>
      </p:sp>
      <p:pic>
        <p:nvPicPr>
          <p:cNvPr id="7" name="Slika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0" y="1855107"/>
            <a:ext cx="10875816" cy="534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250" y="7163447"/>
            <a:ext cx="10875816" cy="533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57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43703" y="2016125"/>
            <a:ext cx="17390347" cy="738664"/>
          </a:xfrm>
          <a:prstGeom prst="rect">
            <a:avLst/>
          </a:prstGeom>
        </p:spPr>
        <p:txBody>
          <a:bodyPr vert="horz" wrap="square" lIns="0" tIns="0" rIns="0" bIns="0" rtlCol="0">
            <a:spAutoFit/>
          </a:bodyPr>
          <a:lstStyle/>
          <a:p>
            <a:pPr algn="ctr"/>
            <a:r>
              <a:rPr lang="pl-PL" altLang="sl-SI" sz="4800" dirty="0"/>
              <a:t>Finančne zaveze po kreditnih pogodbah z EIB:</a:t>
            </a:r>
          </a:p>
        </p:txBody>
      </p:sp>
      <p:sp>
        <p:nvSpPr>
          <p:cNvPr id="6" name="object 6"/>
          <p:cNvSpPr/>
          <p:nvPr/>
        </p:nvSpPr>
        <p:spPr>
          <a:xfrm>
            <a:off x="17515420" y="11146369"/>
            <a:ext cx="1568768" cy="770384"/>
          </a:xfrm>
          <a:prstGeom prst="rect">
            <a:avLst/>
          </a:prstGeom>
          <a:blipFill>
            <a:blip r:embed="rId4" cstate="print"/>
            <a:stretch>
              <a:fillRect/>
            </a:stretch>
          </a:blipFill>
        </p:spPr>
        <p:txBody>
          <a:bodyPr wrap="square" lIns="0" tIns="0" rIns="0" bIns="0" rtlCol="0"/>
          <a:lstStyle/>
          <a:p>
            <a:endParaRPr/>
          </a:p>
        </p:txBody>
      </p:sp>
      <p:sp>
        <p:nvSpPr>
          <p:cNvPr id="3" name="Pravokotnik 2"/>
          <p:cNvSpPr/>
          <p:nvPr/>
        </p:nvSpPr>
        <p:spPr>
          <a:xfrm>
            <a:off x="298450" y="3006725"/>
            <a:ext cx="18135600" cy="8217634"/>
          </a:xfrm>
          <a:prstGeom prst="rect">
            <a:avLst/>
          </a:prstGeom>
        </p:spPr>
        <p:txBody>
          <a:bodyPr wrap="square">
            <a:spAutoFit/>
          </a:bodyPr>
          <a:lstStyle/>
          <a:p>
            <a:pPr marL="685800" indent="-685800" algn="just">
              <a:buFont typeface="Wingdings" panose="05000000000000000000" pitchFamily="2" charset="2"/>
              <a:buChar char="Ø"/>
              <a:defRPr/>
            </a:pPr>
            <a:r>
              <a:rPr lang="sl-SI" altLang="sl-SI" sz="4800" dirty="0" smtClean="0">
                <a:solidFill>
                  <a:srgbClr val="000000"/>
                </a:solidFill>
              </a:rPr>
              <a:t>količnik </a:t>
            </a:r>
            <a:r>
              <a:rPr lang="sl-SI" altLang="sl-SI" sz="4800" dirty="0">
                <a:solidFill>
                  <a:srgbClr val="000000"/>
                </a:solidFill>
              </a:rPr>
              <a:t>med dolgovi in lastnim kapitalom ne sme biti višji, kot je določen v pogodbi za skupino posameznega EDP;</a:t>
            </a:r>
          </a:p>
          <a:p>
            <a:pPr marL="685800" indent="-685800" algn="just">
              <a:buFont typeface="Wingdings" panose="05000000000000000000" pitchFamily="2" charset="2"/>
              <a:buChar char="Ø"/>
              <a:defRPr/>
            </a:pPr>
            <a:r>
              <a:rPr lang="sl-SI" altLang="sl-SI" sz="4800" dirty="0">
                <a:solidFill>
                  <a:srgbClr val="000000"/>
                </a:solidFill>
              </a:rPr>
              <a:t>količnik med dobičkom pred obrestmi, davki in amortizacijo (EBITDA) in obrestmi ne sme biti manjši, kot je določen v pogodbi za skupino posameznega EDP;</a:t>
            </a:r>
          </a:p>
          <a:p>
            <a:pPr marL="685800" indent="-685800" algn="just">
              <a:buFont typeface="Wingdings" panose="05000000000000000000" pitchFamily="2" charset="2"/>
              <a:buChar char="Ø"/>
              <a:defRPr/>
            </a:pPr>
            <a:r>
              <a:rPr lang="sl-SI" altLang="sl-SI" sz="4800" dirty="0">
                <a:solidFill>
                  <a:srgbClr val="000000"/>
                </a:solidFill>
              </a:rPr>
              <a:t>kratkoročni količnik ne sme biti manjši od določenega v pogodbi za skupino posameznega EDP;</a:t>
            </a:r>
          </a:p>
          <a:p>
            <a:pPr marL="685800" indent="-685800" algn="just">
              <a:buFont typeface="Wingdings" panose="05000000000000000000" pitchFamily="2" charset="2"/>
              <a:buChar char="Ø"/>
              <a:defRPr/>
            </a:pPr>
            <a:r>
              <a:rPr lang="sl-SI" altLang="sl-SI" sz="4800" dirty="0">
                <a:solidFill>
                  <a:srgbClr val="000000"/>
                </a:solidFill>
              </a:rPr>
              <a:t>posojilojemalec mora zagotoviti, da zadolžitve hčerinskih družb za izposojeni denar ne bodo višje od odstotka, določenega za skupino posameznega EDP.</a:t>
            </a:r>
          </a:p>
          <a:p>
            <a:pPr marL="685800" indent="-685800" algn="just">
              <a:buFont typeface="Wingdings" panose="05000000000000000000" pitchFamily="2" charset="2"/>
              <a:buChar char="Ø"/>
              <a:defRPr/>
            </a:pPr>
            <a:endParaRPr lang="sl-SI" altLang="sl-SI" sz="4800" dirty="0">
              <a:solidFill>
                <a:srgbClr val="000000"/>
              </a:solidFill>
            </a:endParaRPr>
          </a:p>
        </p:txBody>
      </p:sp>
    </p:spTree>
    <p:extLst>
      <p:ext uri="{BB962C8B-B14F-4D97-AF65-F5344CB8AC3E}">
        <p14:creationId xmlns:p14="http://schemas.microsoft.com/office/powerpoint/2010/main" val="38765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40318" y="1177926"/>
            <a:ext cx="18016692" cy="2031325"/>
          </a:xfrm>
          <a:prstGeom prst="rect">
            <a:avLst/>
          </a:prstGeom>
        </p:spPr>
        <p:txBody>
          <a:bodyPr vert="horz" wrap="square" lIns="0" tIns="0" rIns="0" bIns="0" rtlCol="0">
            <a:spAutoFit/>
          </a:bodyPr>
          <a:lstStyle/>
          <a:p>
            <a:pPr algn="ctr"/>
            <a:r>
              <a:rPr lang="pl-PL" altLang="sl-SI" sz="4400" dirty="0"/>
              <a:t>Najpomembnejše druge zaveze in omejitve pri poslovanju po pogodbah z </a:t>
            </a:r>
            <a:r>
              <a:rPr lang="pl-PL" altLang="sl-SI" sz="4400" dirty="0" smtClean="0"/>
              <a:t>EIB</a:t>
            </a:r>
            <a:r>
              <a:rPr lang="pl-PL" altLang="sl-SI" sz="4400" dirty="0"/>
              <a:t/>
            </a:r>
            <a:br>
              <a:rPr lang="pl-PL" altLang="sl-SI" sz="4400" dirty="0"/>
            </a:br>
            <a:r>
              <a:rPr lang="pl-PL" altLang="sl-SI" sz="4400" b="0" dirty="0">
                <a:solidFill>
                  <a:schemeClr val="tx1"/>
                </a:solidFill>
              </a:rPr>
              <a:t>posojilojemalec mora zagotoviti :</a:t>
            </a:r>
          </a:p>
        </p:txBody>
      </p:sp>
      <p:sp>
        <p:nvSpPr>
          <p:cNvPr id="6" name="object 6"/>
          <p:cNvSpPr/>
          <p:nvPr/>
        </p:nvSpPr>
        <p:spPr>
          <a:xfrm>
            <a:off x="17515420" y="11146369"/>
            <a:ext cx="1568768" cy="770384"/>
          </a:xfrm>
          <a:prstGeom prst="rect">
            <a:avLst/>
          </a:prstGeom>
          <a:blipFill>
            <a:blip r:embed="rId4" cstate="print"/>
            <a:stretch>
              <a:fillRect/>
            </a:stretch>
          </a:blipFill>
        </p:spPr>
        <p:txBody>
          <a:bodyPr wrap="square" lIns="0" tIns="0" rIns="0" bIns="0" rtlCol="0"/>
          <a:lstStyle/>
          <a:p>
            <a:endParaRPr/>
          </a:p>
        </p:txBody>
      </p:sp>
      <p:sp>
        <p:nvSpPr>
          <p:cNvPr id="3" name="Pravokotnik 2"/>
          <p:cNvSpPr/>
          <p:nvPr/>
        </p:nvSpPr>
        <p:spPr>
          <a:xfrm>
            <a:off x="298450" y="3562649"/>
            <a:ext cx="17678400" cy="8217634"/>
          </a:xfrm>
          <a:prstGeom prst="rect">
            <a:avLst/>
          </a:prstGeom>
        </p:spPr>
        <p:txBody>
          <a:bodyPr wrap="square">
            <a:spAutoFit/>
          </a:bodyPr>
          <a:lstStyle/>
          <a:p>
            <a:pPr marL="685800" indent="-685800" algn="just">
              <a:buFont typeface="Wingdings" panose="05000000000000000000" pitchFamily="2" charset="2"/>
              <a:buChar char="Ø"/>
              <a:defRPr/>
            </a:pPr>
            <a:r>
              <a:rPr lang="sl-SI" altLang="sl-SI" sz="4800" dirty="0" smtClean="0">
                <a:solidFill>
                  <a:srgbClr val="000000"/>
                </a:solidFill>
              </a:rPr>
              <a:t>da </a:t>
            </a:r>
            <a:r>
              <a:rPr lang="sl-SI" altLang="sl-SI" sz="4800" dirty="0">
                <a:solidFill>
                  <a:srgbClr val="000000"/>
                </a:solidFill>
              </a:rPr>
              <a:t>v njegovi glavni poslovni dejavnosti ne bo prišlo do sprememb, niti ne bo prišlo do sprememb v skupini kot celoti;</a:t>
            </a:r>
          </a:p>
          <a:p>
            <a:pPr marL="685800" indent="-685800" algn="just">
              <a:buFont typeface="Wingdings" panose="05000000000000000000" pitchFamily="2" charset="2"/>
              <a:buChar char="Ø"/>
              <a:defRPr/>
            </a:pPr>
            <a:r>
              <a:rPr lang="sl-SI" altLang="sl-SI" sz="4800" dirty="0">
                <a:solidFill>
                  <a:srgbClr val="000000"/>
                </a:solidFill>
              </a:rPr>
              <a:t>da ne bo združevanja, spojitve ali rekonstrukcije podjetja, razen s predhodnim pisnim dovoljenjem EIB;</a:t>
            </a:r>
          </a:p>
          <a:p>
            <a:pPr marL="685800" indent="-685800" algn="just">
              <a:buFont typeface="Wingdings" panose="05000000000000000000" pitchFamily="2" charset="2"/>
              <a:buChar char="Ø"/>
              <a:defRPr/>
            </a:pPr>
            <a:r>
              <a:rPr lang="sl-SI" altLang="sl-SI" sz="4800" dirty="0">
                <a:solidFill>
                  <a:srgbClr val="000000"/>
                </a:solidFill>
              </a:rPr>
              <a:t>da ne bo prodaje, prenosa ali drugega razpolaganja s sredstvi podjetja in deleži v hčerinskih družbah, razen po predhodnem soglasju EIB;</a:t>
            </a:r>
          </a:p>
          <a:p>
            <a:pPr marL="685800" indent="-685800" algn="just">
              <a:buFont typeface="Wingdings" panose="05000000000000000000" pitchFamily="2" charset="2"/>
              <a:buChar char="Ø"/>
              <a:defRPr/>
            </a:pPr>
            <a:r>
              <a:rPr lang="sl-SI" altLang="sl-SI" sz="4800" dirty="0">
                <a:solidFill>
                  <a:srgbClr val="000000"/>
                </a:solidFill>
              </a:rPr>
              <a:t>da ne bo spremembe nadzora (prek lastništva kapitala ali odločanja po pogodbi);</a:t>
            </a:r>
          </a:p>
          <a:p>
            <a:pPr marL="685800" indent="-685800" algn="just">
              <a:buFont typeface="Wingdings" panose="05000000000000000000" pitchFamily="2" charset="2"/>
              <a:buChar char="Ø"/>
              <a:defRPr/>
            </a:pPr>
            <a:r>
              <a:rPr lang="sl-SI" altLang="sl-SI" sz="4800" dirty="0">
                <a:solidFill>
                  <a:srgbClr val="000000"/>
                </a:solidFill>
              </a:rPr>
              <a:t>da ne bo spreminjal svojih ustanovitvenih dokumentov na noben način, ki bi lahko pomenil materialno neugodne spremembe.</a:t>
            </a:r>
          </a:p>
        </p:txBody>
      </p:sp>
    </p:spTree>
    <p:extLst>
      <p:ext uri="{BB962C8B-B14F-4D97-AF65-F5344CB8AC3E}">
        <p14:creationId xmlns:p14="http://schemas.microsoft.com/office/powerpoint/2010/main" val="172905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4680" y="1247933"/>
            <a:ext cx="18035322" cy="1477328"/>
          </a:xfrm>
        </p:spPr>
        <p:txBody>
          <a:bodyPr/>
          <a:lstStyle/>
          <a:p>
            <a:pPr algn="ctr"/>
            <a:r>
              <a:rPr lang="sl-SI" altLang="sl-SI" sz="3200" dirty="0">
                <a:latin typeface="Arial" panose="020B0604020202020204" pitchFamily="34" charset="0"/>
                <a:cs typeface="Arial" panose="020B0604020202020204" pitchFamily="34" charset="0"/>
              </a:rPr>
              <a:t>NAČRT RAZVOJA DISTRIBUCIJSKEGA OMREŽJA ELEKTRIČNE ENERGIJE V REPUBLIKI </a:t>
            </a:r>
            <a:r>
              <a:rPr lang="sl-SI" altLang="sl-SI" sz="3200" dirty="0" smtClean="0">
                <a:latin typeface="Arial" panose="020B0604020202020204" pitchFamily="34" charset="0"/>
                <a:cs typeface="Arial" panose="020B0604020202020204" pitchFamily="34" charset="0"/>
              </a:rPr>
              <a:t>SLOVENIJI ZA </a:t>
            </a:r>
            <a:r>
              <a:rPr lang="sl-SI" altLang="sl-SI" sz="3200" dirty="0">
                <a:latin typeface="Arial" panose="020B0604020202020204" pitchFamily="34" charset="0"/>
                <a:cs typeface="Arial" panose="020B0604020202020204" pitchFamily="34" charset="0"/>
              </a:rPr>
              <a:t>DESETLETNO OBDOBJE OD LETA 2015 DO 2024</a:t>
            </a:r>
            <a:br>
              <a:rPr lang="sl-SI" altLang="sl-SI" sz="3200" dirty="0">
                <a:latin typeface="Arial" panose="020B0604020202020204" pitchFamily="34" charset="0"/>
                <a:cs typeface="Arial" panose="020B0604020202020204" pitchFamily="34" charset="0"/>
              </a:rPr>
            </a:br>
            <a:endParaRPr lang="sl-SI" sz="3200" dirty="0">
              <a:latin typeface="Arial" panose="020B0604020202020204" pitchFamily="34" charset="0"/>
              <a:cs typeface="Arial" panose="020B0604020202020204" pitchFamily="34" charset="0"/>
            </a:endParaRPr>
          </a:p>
        </p:txBody>
      </p:sp>
      <p:sp>
        <p:nvSpPr>
          <p:cNvPr id="3" name="Označba mesta besedila 2"/>
          <p:cNvSpPr>
            <a:spLocks noGrp="1"/>
          </p:cNvSpPr>
          <p:nvPr>
            <p:ph type="body" idx="1"/>
          </p:nvPr>
        </p:nvSpPr>
        <p:spPr>
          <a:xfrm>
            <a:off x="695512" y="11916753"/>
            <a:ext cx="18390260" cy="310172"/>
          </a:xfrm>
        </p:spPr>
        <p:txBody>
          <a:bodyPr/>
          <a:lstStyle/>
          <a:p>
            <a:endParaRPr lang="sl-SI" dirty="0"/>
          </a:p>
        </p:txBody>
      </p:sp>
      <p:sp>
        <p:nvSpPr>
          <p:cNvPr id="4" name="Pravokotnik 3"/>
          <p:cNvSpPr/>
          <p:nvPr/>
        </p:nvSpPr>
        <p:spPr>
          <a:xfrm>
            <a:off x="695512" y="2386707"/>
            <a:ext cx="18390260" cy="1077218"/>
          </a:xfrm>
          <a:prstGeom prst="rect">
            <a:avLst/>
          </a:prstGeom>
        </p:spPr>
        <p:txBody>
          <a:bodyPr wrap="square">
            <a:spAutoFit/>
          </a:bodyPr>
          <a:lstStyle/>
          <a:p>
            <a:pPr algn="ctr"/>
            <a:r>
              <a:rPr lang="sl-SI" altLang="sl-SI" sz="3200" b="1" dirty="0">
                <a:solidFill>
                  <a:srgbClr val="7FC242"/>
                </a:solidFill>
                <a:latin typeface="Arial" panose="020B0604020202020204" pitchFamily="34" charset="0"/>
                <a:cs typeface="Arial" panose="020B0604020202020204" pitchFamily="34" charset="0"/>
              </a:rPr>
              <a:t>Geografska področja elektrodistribucijskih podjetij, površina ter skupna dolžina elektrodistribucijskih vodov</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3692525"/>
            <a:ext cx="12268200" cy="805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7" name="object 6"/>
          <p:cNvSpPr/>
          <p:nvPr/>
        </p:nvSpPr>
        <p:spPr>
          <a:xfrm>
            <a:off x="17515420" y="11146369"/>
            <a:ext cx="1568768" cy="77038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03183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3577884" y="11916753"/>
            <a:ext cx="11808166" cy="369332"/>
          </a:xfrm>
        </p:spPr>
        <p:txBody>
          <a:bodyPr/>
          <a:lstStyle/>
          <a:p>
            <a:pPr algn="ctr"/>
            <a:r>
              <a:rPr lang="sl-SI" altLang="sl-SI" sz="2400" dirty="0"/>
              <a:t>Desetletni </a:t>
            </a:r>
            <a:r>
              <a:rPr lang="sl-SI" altLang="sl-SI" sz="2400" dirty="0" smtClean="0"/>
              <a:t>načrt </a:t>
            </a:r>
            <a:r>
              <a:rPr lang="sl-SI" altLang="sl-SI" sz="2400" dirty="0"/>
              <a:t>razvoja distribucijskega omrežja </a:t>
            </a:r>
            <a:r>
              <a:rPr lang="sl-SI" altLang="sl-SI" sz="2400" dirty="0" smtClean="0"/>
              <a:t>znaša skupaj </a:t>
            </a:r>
            <a:r>
              <a:rPr lang="sl-SI" altLang="sl-SI" sz="2400" b="1" dirty="0" smtClean="0"/>
              <a:t>1</a:t>
            </a:r>
            <a:r>
              <a:rPr lang="sl-SI" altLang="sl-SI" sz="2400" b="1" dirty="0"/>
              <a:t>, 4 </a:t>
            </a:r>
            <a:r>
              <a:rPr lang="sl-SI" altLang="sl-SI" sz="2400" b="1" dirty="0" err="1"/>
              <a:t>mrd</a:t>
            </a:r>
            <a:r>
              <a:rPr lang="sl-SI" altLang="sl-SI" sz="2400" b="1" dirty="0"/>
              <a:t> EUR</a:t>
            </a:r>
            <a:r>
              <a:rPr lang="sl-SI" altLang="sl-SI" sz="2400" dirty="0"/>
              <a:t>. </a:t>
            </a:r>
            <a:endParaRPr lang="sl-SI" sz="2400" dirty="0"/>
          </a:p>
        </p:txBody>
      </p:sp>
      <p:sp>
        <p:nvSpPr>
          <p:cNvPr id="4" name="Podnaslov 2"/>
          <p:cNvSpPr>
            <a:spLocks noGrp="1"/>
          </p:cNvSpPr>
          <p:nvPr>
            <p:ph type="title"/>
          </p:nvPr>
        </p:nvSpPr>
        <p:spPr>
          <a:xfrm>
            <a:off x="603250" y="1037851"/>
            <a:ext cx="18035588" cy="1107996"/>
          </a:xfrm>
        </p:spPr>
        <p:txBody>
          <a:bodyPr/>
          <a:lstStyle/>
          <a:p>
            <a:pPr algn="ctr" eaLnBrk="1" hangingPunct="1"/>
            <a:r>
              <a:rPr lang="sl-SI" altLang="sl-SI" sz="3600" b="1" dirty="0" smtClean="0">
                <a:latin typeface="Arial" panose="020B0604020202020204" pitchFamily="34" charset="0"/>
                <a:cs typeface="Arial" panose="020B0604020202020204" pitchFamily="34" charset="0"/>
              </a:rPr>
              <a:t>NRO po posameznih geografskih območjih od 2015 do  2024</a:t>
            </a:r>
          </a:p>
          <a:p>
            <a:pPr eaLnBrk="1" hangingPunct="1"/>
            <a:endParaRPr lang="sl-SI" altLang="sl-SI" sz="3600" dirty="0" smtClean="0">
              <a:latin typeface="Times New Roman" panose="02020603050405020304" pitchFamily="18" charset="0"/>
              <a:cs typeface="Times New Roman" panose="02020603050405020304" pitchFamily="18" charset="0"/>
            </a:endParaRPr>
          </a:p>
        </p:txBody>
      </p:sp>
      <p:sp>
        <p:nvSpPr>
          <p:cNvPr id="5" name="Pravokotnik 4"/>
          <p:cNvSpPr/>
          <p:nvPr/>
        </p:nvSpPr>
        <p:spPr>
          <a:xfrm>
            <a:off x="15386050" y="1618553"/>
            <a:ext cx="1138453" cy="369332"/>
          </a:xfrm>
          <a:prstGeom prst="rect">
            <a:avLst/>
          </a:prstGeom>
        </p:spPr>
        <p:txBody>
          <a:bodyPr wrap="none">
            <a:spAutoFit/>
          </a:bodyPr>
          <a:lstStyle/>
          <a:p>
            <a:r>
              <a:rPr lang="sl-SI" altLang="sl-SI" dirty="0"/>
              <a:t>v mio EUR</a:t>
            </a:r>
          </a:p>
        </p:txBody>
      </p:sp>
      <p:pic>
        <p:nvPicPr>
          <p:cNvPr id="6" name="Picture 1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0" y="2175473"/>
            <a:ext cx="13797868" cy="406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avokotnik 6"/>
          <p:cNvSpPr/>
          <p:nvPr/>
        </p:nvSpPr>
        <p:spPr>
          <a:xfrm>
            <a:off x="1470945" y="5589219"/>
            <a:ext cx="15820105" cy="646331"/>
          </a:xfrm>
          <a:prstGeom prst="rect">
            <a:avLst/>
          </a:prstGeom>
        </p:spPr>
        <p:txBody>
          <a:bodyPr wrap="square">
            <a:spAutoFit/>
          </a:bodyPr>
          <a:lstStyle/>
          <a:p>
            <a:pPr algn="ctr"/>
            <a:r>
              <a:rPr lang="sl-SI" altLang="sl-SI" sz="3600" b="1" dirty="0">
                <a:solidFill>
                  <a:srgbClr val="7FC242"/>
                </a:solidFill>
                <a:latin typeface="Arial" panose="020B0604020202020204" pitchFamily="34" charset="0"/>
                <a:cs typeface="Arial" panose="020B0604020202020204" pitchFamily="34" charset="0"/>
              </a:rPr>
              <a:t>Načrtovana dinamika investicijskih vlaganj po NRO 2015 – 2024</a:t>
            </a:r>
          </a:p>
        </p:txBody>
      </p:sp>
      <p:pic>
        <p:nvPicPr>
          <p:cNvPr id="8"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697" y="6358665"/>
            <a:ext cx="11658600" cy="517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31"/>
          <p:cNvSpPr/>
          <p:nvPr/>
        </p:nvSpPr>
        <p:spPr>
          <a:xfrm>
            <a:off x="5235" y="366491"/>
            <a:ext cx="20093629" cy="617771"/>
          </a:xfrm>
          <a:prstGeom prst="rect">
            <a:avLst/>
          </a:prstGeom>
          <a:blipFill>
            <a:blip r:embed="rId5" cstate="print"/>
            <a:stretch>
              <a:fillRect/>
            </a:stretch>
          </a:blipFill>
        </p:spPr>
        <p:txBody>
          <a:bodyPr wrap="square" lIns="0" tIns="0" rIns="0" bIns="0" rtlCol="0"/>
          <a:lstStyle/>
          <a:p>
            <a:endParaRPr/>
          </a:p>
        </p:txBody>
      </p:sp>
      <p:sp>
        <p:nvSpPr>
          <p:cNvPr id="10" name="object 6"/>
          <p:cNvSpPr/>
          <p:nvPr/>
        </p:nvSpPr>
        <p:spPr>
          <a:xfrm>
            <a:off x="17515420" y="11146369"/>
            <a:ext cx="1568768" cy="77038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5406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160485" y="1293594"/>
            <a:ext cx="12726561" cy="646331"/>
          </a:xfrm>
          <a:prstGeom prst="rect">
            <a:avLst/>
          </a:prstGeom>
        </p:spPr>
        <p:txBody>
          <a:bodyPr wrap="none">
            <a:spAutoFit/>
          </a:bodyPr>
          <a:lstStyle/>
          <a:p>
            <a:pPr algn="ctr">
              <a:spcBef>
                <a:spcPct val="20000"/>
              </a:spcBef>
              <a:defRPr/>
            </a:pPr>
            <a:r>
              <a:rPr lang="sl-SI" sz="3600" b="1" kern="0" dirty="0">
                <a:solidFill>
                  <a:srgbClr val="7FC242"/>
                </a:solidFill>
                <a:latin typeface="Arial" panose="020B0604020202020204" pitchFamily="34" charset="0"/>
                <a:cs typeface="Arial" panose="020B0604020202020204" pitchFamily="34" charset="0"/>
              </a:rPr>
              <a:t>Letne vrednosti in struktura investicij 2015 – 2024 iz NRO</a:t>
            </a:r>
          </a:p>
        </p:txBody>
      </p:sp>
      <p:pic>
        <p:nvPicPr>
          <p:cNvPr id="3" name="Slik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131" y="2168525"/>
            <a:ext cx="12511267"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1"/>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5" name="object 6"/>
          <p:cNvSpPr/>
          <p:nvPr/>
        </p:nvSpPr>
        <p:spPr>
          <a:xfrm>
            <a:off x="17543553" y="11531561"/>
            <a:ext cx="1568768" cy="770384"/>
          </a:xfrm>
          <a:prstGeom prst="rect">
            <a:avLst/>
          </a:prstGeom>
          <a:blipFill>
            <a:blip r:embed="rId5" cstate="print"/>
            <a:stretch>
              <a:fillRect/>
            </a:stretch>
          </a:blipFill>
        </p:spPr>
        <p:txBody>
          <a:bodyPr wrap="square" lIns="0" tIns="0" rIns="0" bIns="0" rtlCol="0"/>
          <a:lstStyle/>
          <a:p>
            <a:endParaRPr/>
          </a:p>
        </p:txBody>
      </p:sp>
      <p:sp>
        <p:nvSpPr>
          <p:cNvPr id="6" name="Pravokotnik 5"/>
          <p:cNvSpPr/>
          <p:nvPr/>
        </p:nvSpPr>
        <p:spPr>
          <a:xfrm>
            <a:off x="1136651" y="10823203"/>
            <a:ext cx="17975670" cy="830997"/>
          </a:xfrm>
          <a:prstGeom prst="rect">
            <a:avLst/>
          </a:prstGeom>
        </p:spPr>
        <p:txBody>
          <a:bodyPr wrap="square">
            <a:spAutoFit/>
          </a:bodyPr>
          <a:lstStyle/>
          <a:p>
            <a:r>
              <a:rPr lang="sl-SI" altLang="sl-SI" sz="2400" dirty="0">
                <a:latin typeface="Arial" panose="020B0604020202020204" pitchFamily="34" charset="0"/>
                <a:cs typeface="Arial" panose="020B0604020202020204" pitchFamily="34" charset="0"/>
              </a:rPr>
              <a:t>Skupna ocena potrebnih finančnih sredstev za realizacijo načrta razvoja v naslednjem desetletnem obdobju znaša </a:t>
            </a:r>
            <a:r>
              <a:rPr lang="sl-SI" altLang="sl-SI" sz="2400" b="1" dirty="0">
                <a:latin typeface="Arial" panose="020B0604020202020204" pitchFamily="34" charset="0"/>
                <a:cs typeface="Arial" panose="020B0604020202020204" pitchFamily="34" charset="0"/>
              </a:rPr>
              <a:t>1.398 mio EUR </a:t>
            </a:r>
            <a:r>
              <a:rPr lang="sl-SI" altLang="sl-SI" sz="2400" dirty="0">
                <a:latin typeface="Arial" panose="020B0604020202020204" pitchFamily="34" charset="0"/>
                <a:cs typeface="Arial" panose="020B0604020202020204" pitchFamily="34" charset="0"/>
              </a:rPr>
              <a:t>oz. </a:t>
            </a:r>
            <a:r>
              <a:rPr lang="sl-SI" altLang="sl-SI" sz="2400" b="1" dirty="0">
                <a:latin typeface="Arial" panose="020B0604020202020204" pitchFamily="34" charset="0"/>
                <a:cs typeface="Arial" panose="020B0604020202020204" pitchFamily="34" charset="0"/>
              </a:rPr>
              <a:t>med 119 in 154 mio EUR letno</a:t>
            </a:r>
            <a:r>
              <a:rPr lang="sl-SI" altLang="sl-SI" sz="2400" dirty="0">
                <a:latin typeface="Arial" panose="020B0604020202020204" pitchFamily="34" charset="0"/>
                <a:cs typeface="Arial" panose="020B0604020202020204" pitchFamily="34" charset="0"/>
              </a:rPr>
              <a:t>. </a:t>
            </a:r>
            <a:endParaRPr lang="sl-S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916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670049" y="1201964"/>
            <a:ext cx="16664531" cy="646331"/>
          </a:xfrm>
          <a:prstGeom prst="rect">
            <a:avLst/>
          </a:prstGeom>
        </p:spPr>
        <p:txBody>
          <a:bodyPr wrap="square">
            <a:spAutoFit/>
          </a:bodyPr>
          <a:lstStyle/>
          <a:p>
            <a:pPr algn="ctr">
              <a:defRPr/>
            </a:pPr>
            <a:r>
              <a:rPr lang="sl-SI" sz="3600" b="1" dirty="0">
                <a:solidFill>
                  <a:srgbClr val="7FC242"/>
                </a:solidFill>
                <a:latin typeface="Arial" panose="020B0604020202020204" pitchFamily="34" charset="0"/>
                <a:cs typeface="Arial" panose="020B0604020202020204" pitchFamily="34" charset="0"/>
              </a:rPr>
              <a:t>Skupne vrednosti investicij 2015 – 2024 iz NRO po investicijskih skupinah</a:t>
            </a:r>
          </a:p>
        </p:txBody>
      </p:sp>
      <p:pic>
        <p:nvPicPr>
          <p:cNvPr id="3" name="Slik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313" y="1848295"/>
            <a:ext cx="15581806" cy="1030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1"/>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5" name="object 6"/>
          <p:cNvSpPr/>
          <p:nvPr/>
        </p:nvSpPr>
        <p:spPr>
          <a:xfrm>
            <a:off x="17976850" y="11146369"/>
            <a:ext cx="1568768" cy="77038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93644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603250" y="1225104"/>
            <a:ext cx="18900540" cy="646331"/>
          </a:xfrm>
          <a:prstGeom prst="rect">
            <a:avLst/>
          </a:prstGeom>
        </p:spPr>
        <p:txBody>
          <a:bodyPr wrap="square">
            <a:spAutoFit/>
          </a:bodyPr>
          <a:lstStyle/>
          <a:p>
            <a:pPr algn="ctr"/>
            <a:r>
              <a:rPr lang="sl-SI" altLang="sl-SI" sz="3600" b="1" dirty="0">
                <a:solidFill>
                  <a:srgbClr val="7FC242"/>
                </a:solidFill>
                <a:latin typeface="Arial" panose="020B0604020202020204" pitchFamily="34" charset="0"/>
                <a:cs typeface="Arial" panose="020B0604020202020204" pitchFamily="34" charset="0"/>
              </a:rPr>
              <a:t>Primanjkljaj finančnih sredstev za realizacijo NRO od 2015 do 2024</a:t>
            </a:r>
          </a:p>
        </p:txBody>
      </p:sp>
      <p:pic>
        <p:nvPicPr>
          <p:cNvPr id="3" name="Slika 4"/>
          <p:cNvPicPr>
            <a:picLocks noChangeAspect="1" noChangeArrowheads="1"/>
          </p:cNvPicPr>
          <p:nvPr/>
        </p:nvPicPr>
        <p:blipFill>
          <a:blip r:embed="rId3">
            <a:extLst>
              <a:ext uri="{28A0092B-C50C-407E-A947-70E740481C1C}">
                <a14:useLocalDpi xmlns:a14="http://schemas.microsoft.com/office/drawing/2010/main" val="0"/>
              </a:ext>
            </a:extLst>
          </a:blip>
          <a:srcRect l="27484" t="31279" r="27068" b="19415"/>
          <a:stretch>
            <a:fillRect/>
          </a:stretch>
        </p:blipFill>
        <p:spPr bwMode="auto">
          <a:xfrm>
            <a:off x="2772009" y="2279650"/>
            <a:ext cx="14560080" cy="817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1"/>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5" name="object 6"/>
          <p:cNvSpPr/>
          <p:nvPr/>
        </p:nvSpPr>
        <p:spPr>
          <a:xfrm>
            <a:off x="17672050" y="11319844"/>
            <a:ext cx="1568768" cy="770384"/>
          </a:xfrm>
          <a:prstGeom prst="rect">
            <a:avLst/>
          </a:prstGeom>
          <a:blipFill>
            <a:blip r:embed="rId5" cstate="print"/>
            <a:stretch>
              <a:fillRect/>
            </a:stretch>
          </a:blipFill>
        </p:spPr>
        <p:txBody>
          <a:bodyPr wrap="square" lIns="0" tIns="0" rIns="0" bIns="0" rtlCol="0"/>
          <a:lstStyle/>
          <a:p>
            <a:endParaRPr/>
          </a:p>
        </p:txBody>
      </p:sp>
      <p:sp>
        <p:nvSpPr>
          <p:cNvPr id="6" name="Pravokotnik 5"/>
          <p:cNvSpPr/>
          <p:nvPr/>
        </p:nvSpPr>
        <p:spPr>
          <a:xfrm>
            <a:off x="2355850" y="10504707"/>
            <a:ext cx="14776685" cy="1200329"/>
          </a:xfrm>
          <a:prstGeom prst="rect">
            <a:avLst/>
          </a:prstGeom>
        </p:spPr>
        <p:txBody>
          <a:bodyPr wrap="square">
            <a:spAutoFit/>
          </a:bodyPr>
          <a:lstStyle/>
          <a:p>
            <a:pPr algn="just"/>
            <a:r>
              <a:rPr lang="sl-SI" altLang="sl-SI" sz="2400" dirty="0">
                <a:latin typeface="Arial" panose="020B0604020202020204" pitchFamily="34" charset="0"/>
                <a:cs typeface="Arial" panose="020B0604020202020204" pitchFamily="34" charset="0"/>
              </a:rPr>
              <a:t>Realno </a:t>
            </a:r>
            <a:r>
              <a:rPr lang="sl-SI" altLang="sl-SI" sz="2400" dirty="0" err="1">
                <a:latin typeface="Arial" panose="020B0604020202020204" pitchFamily="34" charset="0"/>
                <a:cs typeface="Arial" panose="020B0604020202020204" pitchFamily="34" charset="0"/>
              </a:rPr>
              <a:t>zagotovljiva</a:t>
            </a:r>
            <a:r>
              <a:rPr lang="sl-SI" altLang="sl-SI" sz="2400" dirty="0">
                <a:latin typeface="Arial" panose="020B0604020202020204" pitchFamily="34" charset="0"/>
                <a:cs typeface="Arial" panose="020B0604020202020204" pitchFamily="34" charset="0"/>
              </a:rPr>
              <a:t> sredstva (ob še varnem obsegu zadolženosti) za realizacijo naložb v NRO znašajo 1.065 mio EUR (pri tem je načrtovan delež lastnih sredstev 60 % in delež dolžniškega kapitala 40 %), kar je </a:t>
            </a:r>
            <a:r>
              <a:rPr lang="sl-SI" altLang="sl-SI" sz="2400" b="1" dirty="0">
                <a:latin typeface="Arial" panose="020B0604020202020204" pitchFamily="34" charset="0"/>
                <a:cs typeface="Arial" panose="020B0604020202020204" pitchFamily="34" charset="0"/>
              </a:rPr>
              <a:t>le tri četrtine </a:t>
            </a:r>
            <a:r>
              <a:rPr lang="sl-SI" altLang="sl-SI" sz="2400" dirty="0">
                <a:latin typeface="Arial" panose="020B0604020202020204" pitchFamily="34" charset="0"/>
                <a:cs typeface="Arial" panose="020B0604020202020204" pitchFamily="34" charset="0"/>
              </a:rPr>
              <a:t>od 1.398 mio EUR potrebnih investicijskih vlaganj iz NRO. </a:t>
            </a:r>
            <a:endParaRPr lang="sl-S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249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64005" y="1635125"/>
            <a:ext cx="19155886" cy="646331"/>
          </a:xfrm>
          <a:prstGeom prst="rect">
            <a:avLst/>
          </a:prstGeom>
        </p:spPr>
        <p:txBody>
          <a:bodyPr wrap="none">
            <a:spAutoFit/>
          </a:bodyPr>
          <a:lstStyle/>
          <a:p>
            <a:pPr algn="ctr"/>
            <a:r>
              <a:rPr lang="sl-SI" altLang="sl-SI" sz="3600" b="1" dirty="0">
                <a:solidFill>
                  <a:srgbClr val="7FC242"/>
                </a:solidFill>
                <a:latin typeface="Arial" panose="020B0604020202020204" pitchFamily="34" charset="0"/>
                <a:cs typeface="Arial" panose="020B0604020202020204" pitchFamily="34" charset="0"/>
              </a:rPr>
              <a:t>Problematika financiranja investicij EDP po </a:t>
            </a:r>
            <a:r>
              <a:rPr lang="sl-SI" altLang="sl-SI" sz="3600" b="1" dirty="0" err="1">
                <a:solidFill>
                  <a:srgbClr val="7FC242"/>
                </a:solidFill>
                <a:latin typeface="Arial" panose="020B0604020202020204" pitchFamily="34" charset="0"/>
                <a:cs typeface="Arial" panose="020B0604020202020204" pitchFamily="34" charset="0"/>
              </a:rPr>
              <a:t>omrežninskem</a:t>
            </a:r>
            <a:r>
              <a:rPr lang="sl-SI" altLang="sl-SI" sz="3600" b="1" dirty="0">
                <a:solidFill>
                  <a:srgbClr val="7FC242"/>
                </a:solidFill>
                <a:latin typeface="Arial" panose="020B0604020202020204" pitchFamily="34" charset="0"/>
                <a:cs typeface="Arial" panose="020B0604020202020204" pitchFamily="34" charset="0"/>
              </a:rPr>
              <a:t> aktu in po pogodbi s SODO</a:t>
            </a:r>
          </a:p>
        </p:txBody>
      </p:sp>
      <p:pic>
        <p:nvPicPr>
          <p:cNvPr id="3" name="Slik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3082925"/>
            <a:ext cx="13892829" cy="823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1"/>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5" name="object 6"/>
          <p:cNvSpPr/>
          <p:nvPr/>
        </p:nvSpPr>
        <p:spPr>
          <a:xfrm>
            <a:off x="17515420" y="11146369"/>
            <a:ext cx="1568768" cy="77038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0976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46250" y="1482725"/>
            <a:ext cx="16727656" cy="646331"/>
          </a:xfrm>
          <a:prstGeom prst="rect">
            <a:avLst/>
          </a:prstGeom>
        </p:spPr>
        <p:txBody>
          <a:bodyPr wrap="none">
            <a:spAutoFit/>
          </a:bodyPr>
          <a:lstStyle/>
          <a:p>
            <a:pPr>
              <a:defRPr/>
            </a:pPr>
            <a:r>
              <a:rPr lang="sl-SI" sz="3600" b="1" dirty="0">
                <a:solidFill>
                  <a:srgbClr val="7FC242"/>
                </a:solidFill>
                <a:latin typeface="Arial" panose="020B0604020202020204" pitchFamily="34" charset="0"/>
                <a:cs typeface="Arial" panose="020B0604020202020204" pitchFamily="34" charset="0"/>
              </a:rPr>
              <a:t>Načrtovana plačila najema infrastrukture in opravljanja storitev za leto 2016</a:t>
            </a:r>
          </a:p>
        </p:txBody>
      </p:sp>
      <p:pic>
        <p:nvPicPr>
          <p:cNvPr id="3" name="Slik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148" y="2769038"/>
            <a:ext cx="15812271" cy="81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1"/>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5" name="object 6"/>
          <p:cNvSpPr/>
          <p:nvPr/>
        </p:nvSpPr>
        <p:spPr>
          <a:xfrm>
            <a:off x="17515420" y="11146369"/>
            <a:ext cx="1568768" cy="770384"/>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68236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7766050" y="2294889"/>
            <a:ext cx="11201400" cy="9855835"/>
          </a:xfrm>
          <a:custGeom>
            <a:avLst/>
            <a:gdLst/>
            <a:ahLst/>
            <a:cxnLst/>
            <a:rect l="l" t="t" r="r" b="b"/>
            <a:pathLst>
              <a:path w="8199119" h="8199120">
                <a:moveTo>
                  <a:pt x="4099351" y="0"/>
                </a:moveTo>
                <a:lnTo>
                  <a:pt x="3763141" y="13589"/>
                </a:lnTo>
                <a:lnTo>
                  <a:pt x="3434416" y="53653"/>
                </a:lnTo>
                <a:lnTo>
                  <a:pt x="3114231" y="119138"/>
                </a:lnTo>
                <a:lnTo>
                  <a:pt x="2803641" y="208988"/>
                </a:lnTo>
                <a:lnTo>
                  <a:pt x="2503701" y="322148"/>
                </a:lnTo>
                <a:lnTo>
                  <a:pt x="2215465" y="457563"/>
                </a:lnTo>
                <a:lnTo>
                  <a:pt x="1939990" y="614178"/>
                </a:lnTo>
                <a:lnTo>
                  <a:pt x="1678329" y="790938"/>
                </a:lnTo>
                <a:lnTo>
                  <a:pt x="1431539" y="986788"/>
                </a:lnTo>
                <a:lnTo>
                  <a:pt x="1200674" y="1200674"/>
                </a:lnTo>
                <a:lnTo>
                  <a:pt x="986788" y="1431539"/>
                </a:lnTo>
                <a:lnTo>
                  <a:pt x="790938" y="1678329"/>
                </a:lnTo>
                <a:lnTo>
                  <a:pt x="614178" y="1939990"/>
                </a:lnTo>
                <a:lnTo>
                  <a:pt x="457563" y="2215465"/>
                </a:lnTo>
                <a:lnTo>
                  <a:pt x="322148" y="2503701"/>
                </a:lnTo>
                <a:lnTo>
                  <a:pt x="208988" y="2803641"/>
                </a:lnTo>
                <a:lnTo>
                  <a:pt x="119138" y="3114231"/>
                </a:lnTo>
                <a:lnTo>
                  <a:pt x="53653" y="3434416"/>
                </a:lnTo>
                <a:lnTo>
                  <a:pt x="13589" y="3763141"/>
                </a:lnTo>
                <a:lnTo>
                  <a:pt x="0" y="4099351"/>
                </a:lnTo>
                <a:lnTo>
                  <a:pt x="13589" y="4435561"/>
                </a:lnTo>
                <a:lnTo>
                  <a:pt x="53653" y="4764286"/>
                </a:lnTo>
                <a:lnTo>
                  <a:pt x="119138" y="5084471"/>
                </a:lnTo>
                <a:lnTo>
                  <a:pt x="208988" y="5395061"/>
                </a:lnTo>
                <a:lnTo>
                  <a:pt x="322148" y="5695002"/>
                </a:lnTo>
                <a:lnTo>
                  <a:pt x="457563" y="5983237"/>
                </a:lnTo>
                <a:lnTo>
                  <a:pt x="614178" y="6258712"/>
                </a:lnTo>
                <a:lnTo>
                  <a:pt x="790938" y="6520373"/>
                </a:lnTo>
                <a:lnTo>
                  <a:pt x="986788" y="6767163"/>
                </a:lnTo>
                <a:lnTo>
                  <a:pt x="1200674" y="6998029"/>
                </a:lnTo>
                <a:lnTo>
                  <a:pt x="1431539" y="7211914"/>
                </a:lnTo>
                <a:lnTo>
                  <a:pt x="1678329" y="7407764"/>
                </a:lnTo>
                <a:lnTo>
                  <a:pt x="1939990" y="7584524"/>
                </a:lnTo>
                <a:lnTo>
                  <a:pt x="2215465" y="7741140"/>
                </a:lnTo>
                <a:lnTo>
                  <a:pt x="2503701" y="7876555"/>
                </a:lnTo>
                <a:lnTo>
                  <a:pt x="2803641" y="7989715"/>
                </a:lnTo>
                <a:lnTo>
                  <a:pt x="3114231" y="8079564"/>
                </a:lnTo>
                <a:lnTo>
                  <a:pt x="3434416" y="8145049"/>
                </a:lnTo>
                <a:lnTo>
                  <a:pt x="3763141" y="8185113"/>
                </a:lnTo>
                <a:lnTo>
                  <a:pt x="4099351" y="8198703"/>
                </a:lnTo>
                <a:lnTo>
                  <a:pt x="4435561" y="8185113"/>
                </a:lnTo>
                <a:lnTo>
                  <a:pt x="4764286" y="8145049"/>
                </a:lnTo>
                <a:lnTo>
                  <a:pt x="5084471" y="8079564"/>
                </a:lnTo>
                <a:lnTo>
                  <a:pt x="5395061" y="7989715"/>
                </a:lnTo>
                <a:lnTo>
                  <a:pt x="5695002" y="7876555"/>
                </a:lnTo>
                <a:lnTo>
                  <a:pt x="5983237" y="7741140"/>
                </a:lnTo>
                <a:lnTo>
                  <a:pt x="6258712" y="7584524"/>
                </a:lnTo>
                <a:lnTo>
                  <a:pt x="6520373" y="7407764"/>
                </a:lnTo>
                <a:lnTo>
                  <a:pt x="6767163" y="7211914"/>
                </a:lnTo>
                <a:lnTo>
                  <a:pt x="6998029" y="6998029"/>
                </a:lnTo>
                <a:lnTo>
                  <a:pt x="7211914" y="6767163"/>
                </a:lnTo>
                <a:lnTo>
                  <a:pt x="7407764" y="6520373"/>
                </a:lnTo>
                <a:lnTo>
                  <a:pt x="7584524" y="6258712"/>
                </a:lnTo>
                <a:lnTo>
                  <a:pt x="7741140" y="5983237"/>
                </a:lnTo>
                <a:lnTo>
                  <a:pt x="7876555" y="5695002"/>
                </a:lnTo>
                <a:lnTo>
                  <a:pt x="7989715" y="5395061"/>
                </a:lnTo>
                <a:lnTo>
                  <a:pt x="8079564" y="5084471"/>
                </a:lnTo>
                <a:lnTo>
                  <a:pt x="8145049" y="4764286"/>
                </a:lnTo>
                <a:lnTo>
                  <a:pt x="8185113" y="4435561"/>
                </a:lnTo>
                <a:lnTo>
                  <a:pt x="8198703" y="4099351"/>
                </a:lnTo>
                <a:lnTo>
                  <a:pt x="8185113" y="3763141"/>
                </a:lnTo>
                <a:lnTo>
                  <a:pt x="8145049" y="3434416"/>
                </a:lnTo>
                <a:lnTo>
                  <a:pt x="8079564" y="3114231"/>
                </a:lnTo>
                <a:lnTo>
                  <a:pt x="7989715" y="2803641"/>
                </a:lnTo>
                <a:lnTo>
                  <a:pt x="7876555" y="2503701"/>
                </a:lnTo>
                <a:lnTo>
                  <a:pt x="7741140" y="2215465"/>
                </a:lnTo>
                <a:lnTo>
                  <a:pt x="7584524" y="1939990"/>
                </a:lnTo>
                <a:lnTo>
                  <a:pt x="7407764" y="1678329"/>
                </a:lnTo>
                <a:lnTo>
                  <a:pt x="7211914" y="1431539"/>
                </a:lnTo>
                <a:lnTo>
                  <a:pt x="6998029" y="1200674"/>
                </a:lnTo>
                <a:lnTo>
                  <a:pt x="6767163" y="986788"/>
                </a:lnTo>
                <a:lnTo>
                  <a:pt x="6520373" y="790938"/>
                </a:lnTo>
                <a:lnTo>
                  <a:pt x="6258712" y="614178"/>
                </a:lnTo>
                <a:lnTo>
                  <a:pt x="5983237" y="457563"/>
                </a:lnTo>
                <a:lnTo>
                  <a:pt x="5695002" y="322148"/>
                </a:lnTo>
                <a:lnTo>
                  <a:pt x="5395061" y="208988"/>
                </a:lnTo>
                <a:lnTo>
                  <a:pt x="5084471" y="119138"/>
                </a:lnTo>
                <a:lnTo>
                  <a:pt x="4764286" y="53653"/>
                </a:lnTo>
                <a:lnTo>
                  <a:pt x="4435561" y="13589"/>
                </a:lnTo>
                <a:lnTo>
                  <a:pt x="4099351" y="0"/>
                </a:lnTo>
                <a:close/>
              </a:path>
            </a:pathLst>
          </a:custGeom>
          <a:solidFill>
            <a:srgbClr val="FFFFFF"/>
          </a:solidFill>
        </p:spPr>
        <p:txBody>
          <a:bodyPr wrap="square" lIns="0" tIns="0" rIns="0" bIns="0" rtlCol="0"/>
          <a:lstStyle/>
          <a:p>
            <a:endParaRP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268" y="4302125"/>
            <a:ext cx="11146414" cy="620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755106" y="1200311"/>
            <a:ext cx="14593886" cy="646331"/>
          </a:xfrm>
          <a:prstGeom prst="rect">
            <a:avLst/>
          </a:prstGeom>
        </p:spPr>
        <p:txBody>
          <a:bodyPr wrap="square">
            <a:spAutoFit/>
          </a:bodyPr>
          <a:lstStyle/>
          <a:p>
            <a:pPr algn="ctr"/>
            <a:r>
              <a:rPr lang="sl-SI" altLang="sl-SI" sz="3600" b="1" dirty="0">
                <a:solidFill>
                  <a:srgbClr val="7FC242"/>
                </a:solidFill>
                <a:latin typeface="Arial" panose="020B0604020202020204" pitchFamily="34" charset="0"/>
                <a:cs typeface="Arial" panose="020B0604020202020204" pitchFamily="34" charset="0"/>
              </a:rPr>
              <a:t>Ostala finančna tveganja prihodnjih investicijskih vlaganj</a:t>
            </a:r>
          </a:p>
        </p:txBody>
      </p:sp>
      <p:pic>
        <p:nvPicPr>
          <p:cNvPr id="3" name="Slik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106" y="2016125"/>
            <a:ext cx="14593886"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31"/>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5" name="object 6"/>
          <p:cNvSpPr/>
          <p:nvPr/>
        </p:nvSpPr>
        <p:spPr>
          <a:xfrm>
            <a:off x="17515420" y="11146369"/>
            <a:ext cx="1568768" cy="770384"/>
          </a:xfrm>
          <a:prstGeom prst="rect">
            <a:avLst/>
          </a:prstGeom>
          <a:blipFill>
            <a:blip r:embed="rId5" cstate="print"/>
            <a:stretch>
              <a:fillRect/>
            </a:stretch>
          </a:blipFill>
        </p:spPr>
        <p:txBody>
          <a:bodyPr wrap="square" lIns="0" tIns="0" rIns="0" bIns="0" rtlCol="0"/>
          <a:lstStyle/>
          <a:p>
            <a:endParaRPr/>
          </a:p>
        </p:txBody>
      </p:sp>
      <p:sp>
        <p:nvSpPr>
          <p:cNvPr id="6" name="Pravokotnik 5"/>
          <p:cNvSpPr/>
          <p:nvPr/>
        </p:nvSpPr>
        <p:spPr>
          <a:xfrm>
            <a:off x="2705213" y="10961703"/>
            <a:ext cx="14643779" cy="830997"/>
          </a:xfrm>
          <a:prstGeom prst="rect">
            <a:avLst/>
          </a:prstGeom>
        </p:spPr>
        <p:txBody>
          <a:bodyPr wrap="square">
            <a:spAutoFit/>
          </a:bodyPr>
          <a:lstStyle/>
          <a:p>
            <a:pPr defTabSz="468081">
              <a:defRPr/>
            </a:pPr>
            <a:r>
              <a:rPr lang="sl-SI" altLang="sl-SI" sz="2400" dirty="0"/>
              <a:t>EDP so v preteklih petih letih skupaj izplačale </a:t>
            </a:r>
            <a:r>
              <a:rPr lang="sl-SI" altLang="sl-SI" sz="2400" b="1" dirty="0"/>
              <a:t>za dividende 55.319.754 EUR</a:t>
            </a:r>
            <a:r>
              <a:rPr lang="sl-SI" altLang="sl-SI" sz="2400" dirty="0"/>
              <a:t>, samo v letu 2015 pa </a:t>
            </a:r>
            <a:r>
              <a:rPr lang="sl-SI" altLang="sl-SI" sz="2400" b="1" dirty="0"/>
              <a:t>16.279.671 EUR</a:t>
            </a:r>
            <a:r>
              <a:rPr lang="sl-SI" altLang="sl-SI" sz="2400" dirty="0"/>
              <a:t>, kar je </a:t>
            </a:r>
            <a:r>
              <a:rPr lang="sl-SI" altLang="sl-SI" sz="2400" b="1" dirty="0"/>
              <a:t>15,2 % investicijskih vlaganj</a:t>
            </a:r>
            <a:r>
              <a:rPr lang="sl-SI" altLang="sl-SI" sz="2400" dirty="0"/>
              <a:t>.</a:t>
            </a:r>
          </a:p>
        </p:txBody>
      </p:sp>
    </p:spTree>
    <p:extLst>
      <p:ext uri="{BB962C8B-B14F-4D97-AF65-F5344CB8AC3E}">
        <p14:creationId xmlns:p14="http://schemas.microsoft.com/office/powerpoint/2010/main" val="23866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043" y="1330325"/>
            <a:ext cx="157022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1"/>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p>
        </p:txBody>
      </p:sp>
      <p:sp>
        <p:nvSpPr>
          <p:cNvPr id="4" name="object 6"/>
          <p:cNvSpPr/>
          <p:nvPr/>
        </p:nvSpPr>
        <p:spPr>
          <a:xfrm>
            <a:off x="17387709" y="11698008"/>
            <a:ext cx="1568768" cy="770384"/>
          </a:xfrm>
          <a:prstGeom prst="rect">
            <a:avLst/>
          </a:prstGeom>
          <a:blipFill>
            <a:blip r:embed="rId5" cstate="print"/>
            <a:stretch>
              <a:fillRect/>
            </a:stretch>
          </a:blipFill>
        </p:spPr>
        <p:txBody>
          <a:bodyPr wrap="square" lIns="0" tIns="0" rIns="0" bIns="0" rtlCol="0"/>
          <a:lstStyle/>
          <a:p>
            <a:endParaRPr/>
          </a:p>
        </p:txBody>
      </p:sp>
      <p:sp>
        <p:nvSpPr>
          <p:cNvPr id="5" name="Pravokotnik 4"/>
          <p:cNvSpPr/>
          <p:nvPr/>
        </p:nvSpPr>
        <p:spPr>
          <a:xfrm>
            <a:off x="1651907" y="10670256"/>
            <a:ext cx="15735802" cy="1200329"/>
          </a:xfrm>
          <a:prstGeom prst="rect">
            <a:avLst/>
          </a:prstGeom>
        </p:spPr>
        <p:txBody>
          <a:bodyPr wrap="square">
            <a:spAutoFit/>
          </a:bodyPr>
          <a:lstStyle/>
          <a:p>
            <a:pPr algn="just"/>
            <a:r>
              <a:rPr lang="sl-SI" altLang="sl-SI" sz="2400" dirty="0" smtClean="0"/>
              <a:t>EDP so v preteklih petih letih izplačale za </a:t>
            </a:r>
            <a:r>
              <a:rPr lang="sl-SI" altLang="sl-SI" sz="2400" b="1" dirty="0" smtClean="0"/>
              <a:t>55.319.754 EUR dividend</a:t>
            </a:r>
            <a:r>
              <a:rPr lang="sl-SI" altLang="sl-SI" sz="2400" dirty="0" smtClean="0"/>
              <a:t>, od tega Elektro </a:t>
            </a:r>
            <a:r>
              <a:rPr lang="sl-SI" altLang="sl-SI" sz="2400" dirty="0"/>
              <a:t>M</a:t>
            </a:r>
            <a:r>
              <a:rPr lang="sl-SI" altLang="sl-SI" sz="2400" dirty="0" smtClean="0"/>
              <a:t>aribor 26,8%, Elektro Celje 25,5%, Elektro </a:t>
            </a:r>
            <a:r>
              <a:rPr lang="sl-SI" altLang="sl-SI" sz="2400" dirty="0"/>
              <a:t>L</a:t>
            </a:r>
            <a:r>
              <a:rPr lang="sl-SI" altLang="sl-SI" sz="2400" dirty="0" smtClean="0"/>
              <a:t>jubljana 23,6%, Elektro Gorenjska 13,5% in Elektro Primorska 10,6%.</a:t>
            </a:r>
          </a:p>
          <a:p>
            <a:pPr algn="just"/>
            <a:r>
              <a:rPr lang="sl-SI" altLang="sl-SI" sz="2400" dirty="0" smtClean="0"/>
              <a:t>   </a:t>
            </a:r>
            <a:endParaRPr lang="sl-SI" altLang="sl-SI" sz="2400" dirty="0"/>
          </a:p>
        </p:txBody>
      </p:sp>
    </p:spTree>
    <p:extLst>
      <p:ext uri="{BB962C8B-B14F-4D97-AF65-F5344CB8AC3E}">
        <p14:creationId xmlns:p14="http://schemas.microsoft.com/office/powerpoint/2010/main" val="196544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089650" y="1254126"/>
            <a:ext cx="8991600" cy="10263846"/>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5235" y="366491"/>
            <a:ext cx="20093629" cy="617771"/>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17488242" y="10747588"/>
            <a:ext cx="1568768" cy="770384"/>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15245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1040318" y="1177926"/>
            <a:ext cx="18016692" cy="1354217"/>
          </a:xfrm>
          <a:prstGeom prst="rect">
            <a:avLst/>
          </a:prstGeom>
        </p:spPr>
        <p:txBody>
          <a:bodyPr vert="horz" wrap="square" lIns="0" tIns="0" rIns="0" bIns="0" rtlCol="0">
            <a:spAutoFit/>
          </a:bodyPr>
          <a:lstStyle/>
          <a:p>
            <a:pPr algn="ctr"/>
            <a:r>
              <a:rPr lang="en-US" altLang="sl-SI" sz="4400" dirty="0"/>
              <a:t>INVESTICIJSKA VLAGANJA </a:t>
            </a:r>
            <a:r>
              <a:rPr lang="sl-SI" altLang="sl-SI" sz="4400" dirty="0"/>
              <a:t> </a:t>
            </a:r>
            <a:r>
              <a:rPr lang="en-US" altLang="sl-SI" sz="4400" dirty="0"/>
              <a:t>IN ZADOLŽEVANJE EDP V PRETEKLEM PETLETNEM OBDOBJU</a:t>
            </a:r>
            <a:endParaRPr lang="sl-SI" altLang="sl-SI" sz="4400" dirty="0"/>
          </a:p>
        </p:txBody>
      </p:sp>
      <p:sp>
        <p:nvSpPr>
          <p:cNvPr id="6" name="object 6"/>
          <p:cNvSpPr/>
          <p:nvPr/>
        </p:nvSpPr>
        <p:spPr>
          <a:xfrm>
            <a:off x="17672050" y="11693525"/>
            <a:ext cx="1568768" cy="770384"/>
          </a:xfrm>
          <a:prstGeom prst="rect">
            <a:avLst/>
          </a:prstGeom>
          <a:blipFill>
            <a:blip r:embed="rId4" cstate="print"/>
            <a:stretch>
              <a:fillRect/>
            </a:stretch>
          </a:blipFill>
        </p:spPr>
        <p:txBody>
          <a:bodyPr wrap="square" lIns="0" tIns="0" rIns="0" bIns="0" rtlCol="0"/>
          <a:lstStyle/>
          <a:p>
            <a:endParaRPr dirty="0"/>
          </a:p>
        </p:txBody>
      </p:sp>
      <p:sp>
        <p:nvSpPr>
          <p:cNvPr id="10" name="Podnaslov 2"/>
          <p:cNvSpPr txBox="1">
            <a:spLocks/>
          </p:cNvSpPr>
          <p:nvPr/>
        </p:nvSpPr>
        <p:spPr>
          <a:xfrm>
            <a:off x="1050982" y="2685034"/>
            <a:ext cx="18189836" cy="70788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sl-SI" altLang="sl-SI" sz="2800" b="1" dirty="0">
                <a:solidFill>
                  <a:srgbClr val="7FC242"/>
                </a:solidFill>
                <a:latin typeface="Arial"/>
                <a:ea typeface="+mj-ea"/>
                <a:cs typeface="Arial"/>
              </a:rPr>
              <a:t>Načrti razvoja omrežja  in realizirana investicijska vlaganja EDP od </a:t>
            </a:r>
            <a:r>
              <a:rPr lang="sl-SI" altLang="sl-SI" sz="3200" b="1" dirty="0">
                <a:solidFill>
                  <a:srgbClr val="7FC242"/>
                </a:solidFill>
                <a:latin typeface="Arial"/>
                <a:ea typeface="+mj-ea"/>
                <a:cs typeface="Arial"/>
              </a:rPr>
              <a:t>2011 do 2015</a:t>
            </a:r>
          </a:p>
          <a:p>
            <a:endParaRPr lang="sl-SI" altLang="sl-SI" sz="1400" kern="0" dirty="0" smtClean="0">
              <a:solidFill>
                <a:srgbClr val="000000"/>
              </a:solidFill>
              <a:latin typeface="Times New Roman" pitchFamily="18" charset="0"/>
              <a:cs typeface="Times New Roman" pitchFamily="18" charset="0"/>
            </a:endParaRPr>
          </a:p>
        </p:txBody>
      </p:sp>
      <p:pic>
        <p:nvPicPr>
          <p:cNvPr id="11" name="Slika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82" y="3254420"/>
            <a:ext cx="18002133" cy="772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avokotnik 2"/>
          <p:cNvSpPr/>
          <p:nvPr/>
        </p:nvSpPr>
        <p:spPr>
          <a:xfrm>
            <a:off x="957130" y="10861911"/>
            <a:ext cx="18189836" cy="830997"/>
          </a:xfrm>
          <a:prstGeom prst="rect">
            <a:avLst/>
          </a:prstGeom>
        </p:spPr>
        <p:txBody>
          <a:bodyPr wrap="square">
            <a:spAutoFit/>
          </a:bodyPr>
          <a:lstStyle/>
          <a:p>
            <a:pPr algn="just"/>
            <a:r>
              <a:rPr lang="sl-SI" altLang="sl-SI" sz="2400" dirty="0" smtClean="0">
                <a:solidFill>
                  <a:srgbClr val="000000"/>
                </a:solidFill>
                <a:latin typeface="Arial" panose="020B0604020202020204" pitchFamily="34" charset="0"/>
                <a:cs typeface="Arial" panose="020B0604020202020204" pitchFamily="34" charset="0"/>
              </a:rPr>
              <a:t>Investicijska vlaganja EDP </a:t>
            </a:r>
            <a:r>
              <a:rPr lang="sl-SI" altLang="sl-SI" sz="2400" dirty="0">
                <a:solidFill>
                  <a:srgbClr val="000000"/>
                </a:solidFill>
                <a:latin typeface="Arial" panose="020B0604020202020204" pitchFamily="34" charset="0"/>
                <a:cs typeface="Arial" panose="020B0604020202020204" pitchFamily="34" charset="0"/>
              </a:rPr>
              <a:t>so v obdobju 2011–2015 znašala </a:t>
            </a:r>
            <a:r>
              <a:rPr lang="sl-SI" altLang="sl-SI" sz="2400" b="1" dirty="0">
                <a:solidFill>
                  <a:srgbClr val="000000"/>
                </a:solidFill>
                <a:latin typeface="Arial" panose="020B0604020202020204" pitchFamily="34" charset="0"/>
                <a:cs typeface="Arial" panose="020B0604020202020204" pitchFamily="34" charset="0"/>
              </a:rPr>
              <a:t>470,7 mio EUR</a:t>
            </a:r>
            <a:r>
              <a:rPr lang="sl-SI" altLang="sl-SI" sz="2400" dirty="0">
                <a:solidFill>
                  <a:srgbClr val="000000"/>
                </a:solidFill>
                <a:latin typeface="Arial" panose="020B0604020202020204" pitchFamily="34" charset="0"/>
                <a:cs typeface="Arial" panose="020B0604020202020204" pitchFamily="34" charset="0"/>
              </a:rPr>
              <a:t> oz. </a:t>
            </a:r>
            <a:r>
              <a:rPr lang="sl-SI" altLang="sl-SI" sz="2400" b="1" dirty="0">
                <a:solidFill>
                  <a:srgbClr val="000000"/>
                </a:solidFill>
                <a:latin typeface="Arial" panose="020B0604020202020204" pitchFamily="34" charset="0"/>
                <a:cs typeface="Arial" panose="020B0604020202020204" pitchFamily="34" charset="0"/>
              </a:rPr>
              <a:t>94 mio EUR povprečno letno</a:t>
            </a:r>
            <a:r>
              <a:rPr lang="sl-SI" altLang="sl-SI" sz="2400" dirty="0">
                <a:solidFill>
                  <a:srgbClr val="000000"/>
                </a:solidFill>
                <a:latin typeface="Arial" panose="020B0604020202020204" pitchFamily="34" charset="0"/>
                <a:cs typeface="Arial" panose="020B0604020202020204" pitchFamily="34" charset="0"/>
              </a:rPr>
              <a:t>, kar je skupaj </a:t>
            </a:r>
            <a:r>
              <a:rPr lang="sl-SI" altLang="sl-SI" sz="2400" b="1" dirty="0">
                <a:solidFill>
                  <a:srgbClr val="000000"/>
                </a:solidFill>
                <a:latin typeface="Arial" panose="020B0604020202020204" pitchFamily="34" charset="0"/>
                <a:cs typeface="Arial" panose="020B0604020202020204" pitchFamily="34" charset="0"/>
              </a:rPr>
              <a:t>69-odstotna realizacija načrtov razvoja omrežja</a:t>
            </a:r>
            <a:r>
              <a:rPr lang="sl-SI" altLang="sl-SI" sz="2400" dirty="0">
                <a:solidFill>
                  <a:srgbClr val="00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1501892" y="1558925"/>
            <a:ext cx="17603159" cy="430887"/>
          </a:xfrm>
          <a:prstGeom prst="rect">
            <a:avLst/>
          </a:prstGeom>
        </p:spPr>
        <p:txBody>
          <a:bodyPr vert="horz" wrap="square" lIns="0" tIns="0" rIns="0" bIns="0" rtlCol="0">
            <a:spAutoFit/>
          </a:bodyPr>
          <a:lstStyle/>
          <a:p>
            <a:pPr algn="ctr"/>
            <a:r>
              <a:rPr lang="sl-SI" altLang="sl-SI" sz="2800" dirty="0" smtClean="0"/>
              <a:t>Letno </a:t>
            </a:r>
            <a:r>
              <a:rPr lang="sl-SI" altLang="sl-SI" sz="2800" dirty="0"/>
              <a:t>z</a:t>
            </a:r>
            <a:r>
              <a:rPr lang="sl-SI" altLang="sl-SI" sz="2800" dirty="0" smtClean="0"/>
              <a:t>adolževanje</a:t>
            </a:r>
            <a:r>
              <a:rPr lang="en-US" altLang="sl-SI" sz="2800" dirty="0" smtClean="0"/>
              <a:t> </a:t>
            </a:r>
            <a:r>
              <a:rPr lang="en-US" altLang="sl-SI" sz="2800" dirty="0"/>
              <a:t>EDP </a:t>
            </a:r>
            <a:r>
              <a:rPr lang="sl-SI" altLang="sl-SI" sz="2800" dirty="0"/>
              <a:t> </a:t>
            </a:r>
            <a:r>
              <a:rPr lang="sl-SI" altLang="sl-SI" sz="2800" dirty="0" smtClean="0"/>
              <a:t>za financiranje investicij v preteklem petletnem obdobju</a:t>
            </a:r>
            <a:endParaRPr lang="sl-SI" altLang="sl-SI" sz="2800" dirty="0"/>
          </a:p>
        </p:txBody>
      </p:sp>
      <p:sp>
        <p:nvSpPr>
          <p:cNvPr id="6" name="object 6"/>
          <p:cNvSpPr/>
          <p:nvPr/>
        </p:nvSpPr>
        <p:spPr>
          <a:xfrm>
            <a:off x="17515420" y="11531561"/>
            <a:ext cx="1568768" cy="770384"/>
          </a:xfrm>
          <a:prstGeom prst="rect">
            <a:avLst/>
          </a:prstGeom>
          <a:blipFill>
            <a:blip r:embed="rId4" cstate="print"/>
            <a:stretch>
              <a:fillRect/>
            </a:stretch>
          </a:blipFill>
        </p:spPr>
        <p:txBody>
          <a:bodyPr wrap="square" lIns="0" tIns="0" rIns="0" bIns="0" rtlCol="0"/>
          <a:lstStyle/>
          <a:p>
            <a:endParaRPr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6099175"/>
            <a:ext cx="52498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Slika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1893" y="2397125"/>
            <a:ext cx="17100311" cy="842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avokotnik 2"/>
          <p:cNvSpPr/>
          <p:nvPr/>
        </p:nvSpPr>
        <p:spPr>
          <a:xfrm>
            <a:off x="1539086" y="10861675"/>
            <a:ext cx="16797911" cy="830997"/>
          </a:xfrm>
          <a:prstGeom prst="rect">
            <a:avLst/>
          </a:prstGeom>
        </p:spPr>
        <p:txBody>
          <a:bodyPr wrap="square">
            <a:spAutoFit/>
          </a:bodyPr>
          <a:lstStyle/>
          <a:p>
            <a:pPr algn="just"/>
            <a:r>
              <a:rPr lang="sl-SI" altLang="sl-SI" sz="2400" dirty="0" smtClean="0">
                <a:solidFill>
                  <a:srgbClr val="000000"/>
                </a:solidFill>
                <a:latin typeface="Arial" panose="020B0604020202020204" pitchFamily="34" charset="0"/>
                <a:cs typeface="Arial" panose="020B0604020202020204" pitchFamily="34" charset="0"/>
              </a:rPr>
              <a:t>EDP </a:t>
            </a:r>
            <a:r>
              <a:rPr lang="sl-SI" altLang="sl-SI" sz="2400" dirty="0">
                <a:solidFill>
                  <a:srgbClr val="000000"/>
                </a:solidFill>
                <a:latin typeface="Arial" panose="020B0604020202020204" pitchFamily="34" charset="0"/>
                <a:cs typeface="Arial" panose="020B0604020202020204" pitchFamily="34" charset="0"/>
              </a:rPr>
              <a:t>so v preteklem petletnem obdobju najela za </a:t>
            </a:r>
            <a:r>
              <a:rPr lang="sl-SI" altLang="sl-SI" sz="2400" b="1" dirty="0">
                <a:solidFill>
                  <a:srgbClr val="000000"/>
                </a:solidFill>
                <a:latin typeface="Arial" panose="020B0604020202020204" pitchFamily="34" charset="0"/>
                <a:cs typeface="Arial" panose="020B0604020202020204" pitchFamily="34" charset="0"/>
              </a:rPr>
              <a:t>260,8 mio EUR investicijskih kreditov</a:t>
            </a:r>
            <a:r>
              <a:rPr lang="sl-SI" altLang="sl-SI" sz="2400" dirty="0">
                <a:solidFill>
                  <a:srgbClr val="000000"/>
                </a:solidFill>
                <a:latin typeface="Arial" panose="020B0604020202020204" pitchFamily="34" charset="0"/>
                <a:cs typeface="Arial" panose="020B0604020202020204" pitchFamily="34" charset="0"/>
              </a:rPr>
              <a:t> oz. povprečno </a:t>
            </a:r>
            <a:r>
              <a:rPr lang="sl-SI" altLang="sl-SI" sz="2400" b="1" dirty="0">
                <a:solidFill>
                  <a:srgbClr val="000000"/>
                </a:solidFill>
                <a:latin typeface="Arial" panose="020B0604020202020204" pitchFamily="34" charset="0"/>
                <a:cs typeface="Arial" panose="020B0604020202020204" pitchFamily="34" charset="0"/>
              </a:rPr>
              <a:t>52,2 mio EUR </a:t>
            </a:r>
            <a:r>
              <a:rPr lang="sl-SI" altLang="sl-SI" sz="2400" b="1" dirty="0" smtClean="0">
                <a:solidFill>
                  <a:srgbClr val="000000"/>
                </a:solidFill>
                <a:latin typeface="Arial" panose="020B0604020202020204" pitchFamily="34" charset="0"/>
                <a:cs typeface="Arial" panose="020B0604020202020204" pitchFamily="34" charset="0"/>
              </a:rPr>
              <a:t>letno</a:t>
            </a:r>
            <a:r>
              <a:rPr lang="sl-SI" altLang="sl-SI" sz="2400" dirty="0" smtClean="0">
                <a:solidFill>
                  <a:srgbClr val="000000"/>
                </a:solidFill>
                <a:latin typeface="Arial" panose="020B0604020202020204" pitchFamily="34" charset="0"/>
                <a:cs typeface="Arial" panose="020B0604020202020204" pitchFamily="34" charset="0"/>
              </a:rPr>
              <a:t>.</a:t>
            </a:r>
            <a:endParaRPr lang="sl-S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99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67496" y="1330325"/>
            <a:ext cx="18016692" cy="430887"/>
          </a:xfrm>
          <a:prstGeom prst="rect">
            <a:avLst/>
          </a:prstGeom>
        </p:spPr>
        <p:txBody>
          <a:bodyPr vert="horz" wrap="square" lIns="0" tIns="0" rIns="0" bIns="0" rtlCol="0">
            <a:spAutoFit/>
          </a:bodyPr>
          <a:lstStyle/>
          <a:p>
            <a:pPr algn="ctr"/>
            <a:r>
              <a:rPr lang="en-US" altLang="sl-SI" sz="2800" dirty="0" err="1"/>
              <a:t>Višina</a:t>
            </a:r>
            <a:r>
              <a:rPr lang="en-US" altLang="sl-SI" sz="2800" dirty="0"/>
              <a:t> </a:t>
            </a:r>
            <a:r>
              <a:rPr lang="en-US" altLang="sl-SI" sz="2800" dirty="0" err="1"/>
              <a:t>finančnega</a:t>
            </a:r>
            <a:r>
              <a:rPr lang="en-US" altLang="sl-SI" sz="2800" dirty="0"/>
              <a:t> </a:t>
            </a:r>
            <a:r>
              <a:rPr lang="en-US" altLang="sl-SI" sz="2800" dirty="0" err="1"/>
              <a:t>dolga</a:t>
            </a:r>
            <a:r>
              <a:rPr lang="en-US" altLang="sl-SI" sz="2800" dirty="0"/>
              <a:t> </a:t>
            </a:r>
            <a:r>
              <a:rPr lang="en-US" altLang="sl-SI" sz="2800" dirty="0" err="1"/>
              <a:t>elektrodistribucijskih</a:t>
            </a:r>
            <a:r>
              <a:rPr lang="en-US" altLang="sl-SI" sz="2800" dirty="0"/>
              <a:t> </a:t>
            </a:r>
            <a:r>
              <a:rPr lang="en-US" altLang="sl-SI" sz="2800" dirty="0" err="1"/>
              <a:t>podjetij</a:t>
            </a:r>
            <a:r>
              <a:rPr lang="en-US" altLang="sl-SI" sz="2800" dirty="0"/>
              <a:t> v </a:t>
            </a:r>
            <a:r>
              <a:rPr lang="en-US" altLang="sl-SI" sz="2800" dirty="0" err="1"/>
              <a:t>preteklih</a:t>
            </a:r>
            <a:r>
              <a:rPr lang="en-US" altLang="sl-SI" sz="2800" dirty="0"/>
              <a:t> </a:t>
            </a:r>
            <a:r>
              <a:rPr lang="en-US" altLang="sl-SI" sz="2800" dirty="0" err="1"/>
              <a:t>petih</a:t>
            </a:r>
            <a:r>
              <a:rPr lang="en-US" altLang="sl-SI" sz="2800" dirty="0"/>
              <a:t> </a:t>
            </a:r>
            <a:r>
              <a:rPr lang="en-US" altLang="sl-SI" sz="2800" dirty="0" err="1"/>
              <a:t>letih</a:t>
            </a:r>
            <a:endParaRPr lang="en-US" altLang="sl-SI" sz="2800" dirty="0"/>
          </a:p>
        </p:txBody>
      </p:sp>
      <p:sp>
        <p:nvSpPr>
          <p:cNvPr id="6" name="object 6"/>
          <p:cNvSpPr/>
          <p:nvPr/>
        </p:nvSpPr>
        <p:spPr>
          <a:xfrm>
            <a:off x="17568832" y="11551479"/>
            <a:ext cx="1568768" cy="770384"/>
          </a:xfrm>
          <a:prstGeom prst="rect">
            <a:avLst/>
          </a:prstGeom>
          <a:blipFill>
            <a:blip r:embed="rId4" cstate="print"/>
            <a:stretch>
              <a:fillRect/>
            </a:stretch>
          </a:blipFill>
        </p:spPr>
        <p:txBody>
          <a:bodyPr wrap="square" lIns="0" tIns="0" rIns="0" bIns="0" rtlCol="0"/>
          <a:lstStyle/>
          <a:p>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656" y="6327584"/>
            <a:ext cx="52498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2150" y="6099175"/>
            <a:ext cx="60118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0198" y="1840962"/>
            <a:ext cx="15997770" cy="933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avokotnik 2"/>
          <p:cNvSpPr/>
          <p:nvPr/>
        </p:nvSpPr>
        <p:spPr>
          <a:xfrm>
            <a:off x="1550198" y="11366813"/>
            <a:ext cx="15997770" cy="461665"/>
          </a:xfrm>
          <a:prstGeom prst="rect">
            <a:avLst/>
          </a:prstGeom>
        </p:spPr>
        <p:txBody>
          <a:bodyPr wrap="square">
            <a:spAutoFit/>
          </a:bodyPr>
          <a:lstStyle/>
          <a:p>
            <a:r>
              <a:rPr lang="sl-SI" altLang="sl-SI" sz="2400" dirty="0">
                <a:solidFill>
                  <a:srgbClr val="000000"/>
                </a:solidFill>
              </a:rPr>
              <a:t>Finančni dolg EDP je na dan 31.12.2015 znašal </a:t>
            </a:r>
            <a:r>
              <a:rPr lang="sl-SI" altLang="sl-SI" sz="2400" b="1" dirty="0">
                <a:solidFill>
                  <a:srgbClr val="000000"/>
                </a:solidFill>
              </a:rPr>
              <a:t>252,8 mio EUR </a:t>
            </a:r>
            <a:r>
              <a:rPr lang="sl-SI" altLang="sl-SI" sz="2400" dirty="0">
                <a:solidFill>
                  <a:srgbClr val="000000"/>
                </a:solidFill>
              </a:rPr>
              <a:t>oz. </a:t>
            </a:r>
            <a:r>
              <a:rPr lang="sl-SI" altLang="sl-SI" sz="2400" b="1" dirty="0">
                <a:solidFill>
                  <a:srgbClr val="000000"/>
                </a:solidFill>
              </a:rPr>
              <a:t>25 % </a:t>
            </a:r>
            <a:r>
              <a:rPr lang="sl-SI" altLang="sl-SI" sz="2400" b="1" dirty="0" smtClean="0">
                <a:solidFill>
                  <a:srgbClr val="000000"/>
                </a:solidFill>
              </a:rPr>
              <a:t>kapitala</a:t>
            </a:r>
            <a:r>
              <a:rPr lang="sl-SI" altLang="sl-SI" sz="2400" dirty="0" smtClean="0">
                <a:solidFill>
                  <a:srgbClr val="000000"/>
                </a:solidFill>
              </a:rPr>
              <a:t>. </a:t>
            </a:r>
            <a:endParaRPr lang="sl-SI" sz="2400" dirty="0"/>
          </a:p>
        </p:txBody>
      </p:sp>
    </p:spTree>
    <p:extLst>
      <p:ext uri="{BB962C8B-B14F-4D97-AF65-F5344CB8AC3E}">
        <p14:creationId xmlns:p14="http://schemas.microsoft.com/office/powerpoint/2010/main" val="2430404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346450" y="1254125"/>
            <a:ext cx="12573000" cy="430887"/>
          </a:xfrm>
          <a:prstGeom prst="rect">
            <a:avLst/>
          </a:prstGeom>
        </p:spPr>
        <p:txBody>
          <a:bodyPr vert="horz" wrap="square" lIns="0" tIns="0" rIns="0" bIns="0" rtlCol="0">
            <a:spAutoFit/>
          </a:bodyPr>
          <a:lstStyle/>
          <a:p>
            <a:pPr algn="ctr"/>
            <a:r>
              <a:rPr lang="en-US" altLang="sl-SI" sz="2800" dirty="0" err="1"/>
              <a:t>Kazalniki</a:t>
            </a:r>
            <a:r>
              <a:rPr lang="en-US" altLang="sl-SI" sz="2800" dirty="0"/>
              <a:t> </a:t>
            </a:r>
            <a:r>
              <a:rPr lang="en-US" altLang="sl-SI" sz="2800" dirty="0" err="1"/>
              <a:t>financiranja</a:t>
            </a:r>
            <a:r>
              <a:rPr lang="en-US" altLang="sl-SI" sz="2800" dirty="0"/>
              <a:t> in </a:t>
            </a:r>
            <a:r>
              <a:rPr lang="en-US" altLang="sl-SI" sz="2800" dirty="0" err="1"/>
              <a:t>uspešnosti</a:t>
            </a:r>
            <a:r>
              <a:rPr lang="en-US" altLang="sl-SI" sz="2800" dirty="0"/>
              <a:t> </a:t>
            </a:r>
            <a:r>
              <a:rPr lang="en-US" altLang="sl-SI" sz="2800" dirty="0" err="1"/>
              <a:t>poslovanja</a:t>
            </a:r>
            <a:r>
              <a:rPr lang="en-US" altLang="sl-SI" sz="2800" dirty="0"/>
              <a:t> EDP od 2011 do  2015</a:t>
            </a:r>
          </a:p>
        </p:txBody>
      </p:sp>
      <p:sp>
        <p:nvSpPr>
          <p:cNvPr id="6" name="object 6"/>
          <p:cNvSpPr/>
          <p:nvPr/>
        </p:nvSpPr>
        <p:spPr>
          <a:xfrm>
            <a:off x="17515420" y="11531561"/>
            <a:ext cx="1568768" cy="770384"/>
          </a:xfrm>
          <a:prstGeom prst="rect">
            <a:avLst/>
          </a:prstGeom>
          <a:blipFill>
            <a:blip r:embed="rId4" cstate="print"/>
            <a:stretch>
              <a:fillRect/>
            </a:stretch>
          </a:blipFill>
        </p:spPr>
        <p:txBody>
          <a:bodyPr wrap="square" lIns="0" tIns="0" rIns="0" bIns="0" rtlCol="0"/>
          <a:lstStyle/>
          <a:p>
            <a:endParaRPr/>
          </a:p>
        </p:txBody>
      </p:sp>
      <p:pic>
        <p:nvPicPr>
          <p:cNvPr id="7" name="Slika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650" y="2016125"/>
            <a:ext cx="11658600" cy="1036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404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50850" y="1177926"/>
            <a:ext cx="19431000" cy="584775"/>
          </a:xfrm>
          <a:prstGeom prst="rect">
            <a:avLst/>
          </a:prstGeom>
        </p:spPr>
        <p:txBody>
          <a:bodyPr vert="horz" wrap="square" lIns="0" tIns="0" rIns="0" bIns="0" rtlCol="0">
            <a:spAutoFit/>
          </a:bodyPr>
          <a:lstStyle/>
          <a:p>
            <a:r>
              <a:rPr lang="sl-SI" altLang="sl-SI" sz="3800" dirty="0"/>
              <a:t>INVESTICIJSKA VLAGANJA IN VIRI FINANCIRANJA V OBDOBJU OD 2015 DO 2017</a:t>
            </a:r>
          </a:p>
        </p:txBody>
      </p:sp>
      <p:sp>
        <p:nvSpPr>
          <p:cNvPr id="6" name="object 6"/>
          <p:cNvSpPr/>
          <p:nvPr/>
        </p:nvSpPr>
        <p:spPr>
          <a:xfrm>
            <a:off x="17976850" y="11531561"/>
            <a:ext cx="1568768" cy="770384"/>
          </a:xfrm>
          <a:prstGeom prst="rect">
            <a:avLst/>
          </a:prstGeom>
          <a:blipFill>
            <a:blip r:embed="rId4" cstate="print"/>
            <a:stretch>
              <a:fillRect/>
            </a:stretch>
          </a:blipFill>
        </p:spPr>
        <p:txBody>
          <a:bodyPr wrap="square" lIns="0" tIns="0" rIns="0" bIns="0" rtlCol="0"/>
          <a:lstStyle/>
          <a:p>
            <a:endParaRPr/>
          </a:p>
        </p:txBody>
      </p:sp>
      <p:sp>
        <p:nvSpPr>
          <p:cNvPr id="3" name="Pravokotnik 2"/>
          <p:cNvSpPr/>
          <p:nvPr/>
        </p:nvSpPr>
        <p:spPr>
          <a:xfrm>
            <a:off x="2964542" y="1729569"/>
            <a:ext cx="13335907" cy="523220"/>
          </a:xfrm>
          <a:prstGeom prst="rect">
            <a:avLst/>
          </a:prstGeom>
        </p:spPr>
        <p:txBody>
          <a:bodyPr wrap="square">
            <a:spAutoFit/>
          </a:bodyPr>
          <a:lstStyle/>
          <a:p>
            <a:pPr algn="ctr"/>
            <a:r>
              <a:rPr lang="sl-SI" altLang="sl-SI" sz="2400" b="1" dirty="0">
                <a:solidFill>
                  <a:srgbClr val="7FC242"/>
                </a:solidFill>
                <a:latin typeface="Arial"/>
                <a:ea typeface="+mj-ea"/>
                <a:cs typeface="Arial"/>
              </a:rPr>
              <a:t>Investicijski projekti EDP od </a:t>
            </a:r>
            <a:r>
              <a:rPr lang="sl-SI" altLang="sl-SI" sz="2800" b="1" dirty="0">
                <a:solidFill>
                  <a:srgbClr val="7FC242"/>
                </a:solidFill>
                <a:latin typeface="Arial"/>
                <a:ea typeface="+mj-ea"/>
                <a:cs typeface="Arial"/>
              </a:rPr>
              <a:t>2015</a:t>
            </a:r>
            <a:r>
              <a:rPr lang="sl-SI" altLang="sl-SI" sz="2400" b="1" dirty="0">
                <a:solidFill>
                  <a:srgbClr val="7FC242"/>
                </a:solidFill>
                <a:latin typeface="Arial"/>
                <a:ea typeface="+mj-ea"/>
                <a:cs typeface="Arial"/>
              </a:rPr>
              <a:t> do 2017 in financiranje s kreditom EIB</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5108" y="2271385"/>
            <a:ext cx="14573881" cy="966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0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040318" y="1177926"/>
            <a:ext cx="18016692" cy="492443"/>
          </a:xfrm>
          <a:prstGeom prst="rect">
            <a:avLst/>
          </a:prstGeom>
        </p:spPr>
        <p:txBody>
          <a:bodyPr vert="horz" wrap="square" lIns="0" tIns="0" rIns="0" bIns="0" rtlCol="0">
            <a:spAutoFit/>
          </a:bodyPr>
          <a:lstStyle/>
          <a:p>
            <a:pPr algn="ctr"/>
            <a:r>
              <a:rPr lang="en-US" altLang="sl-SI" sz="3200" dirty="0" err="1"/>
              <a:t>Načrtovana</a:t>
            </a:r>
            <a:r>
              <a:rPr lang="en-US" altLang="sl-SI" sz="3200" dirty="0"/>
              <a:t> </a:t>
            </a:r>
            <a:r>
              <a:rPr lang="en-US" altLang="sl-SI" sz="3200" dirty="0" err="1"/>
              <a:t>investicijska</a:t>
            </a:r>
            <a:r>
              <a:rPr lang="en-US" altLang="sl-SI" sz="3200" dirty="0"/>
              <a:t> </a:t>
            </a:r>
            <a:r>
              <a:rPr lang="en-US" altLang="sl-SI" sz="3200" dirty="0" err="1"/>
              <a:t>vlaganja</a:t>
            </a:r>
            <a:r>
              <a:rPr lang="en-US" altLang="sl-SI" sz="3200" dirty="0"/>
              <a:t> EDP 2015 – 2017</a:t>
            </a:r>
          </a:p>
        </p:txBody>
      </p:sp>
      <p:sp>
        <p:nvSpPr>
          <p:cNvPr id="6" name="object 6"/>
          <p:cNvSpPr/>
          <p:nvPr/>
        </p:nvSpPr>
        <p:spPr>
          <a:xfrm>
            <a:off x="17530841" y="11469836"/>
            <a:ext cx="1568768" cy="770384"/>
          </a:xfrm>
          <a:prstGeom prst="rect">
            <a:avLst/>
          </a:prstGeom>
          <a:blipFill>
            <a:blip r:embed="rId4" cstate="print"/>
            <a:stretch>
              <a:fillRect/>
            </a:stretch>
          </a:blipFill>
        </p:spPr>
        <p:txBody>
          <a:bodyPr wrap="square" lIns="0" tIns="0" rIns="0" bIns="0" rtlCol="0"/>
          <a:lstStyle/>
          <a:p>
            <a:endParaRPr/>
          </a:p>
        </p:txBody>
      </p:sp>
      <p:pic>
        <p:nvPicPr>
          <p:cNvPr id="7" name="Slika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1" y="1990177"/>
            <a:ext cx="16474904" cy="917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404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366491"/>
            <a:ext cx="20093629" cy="617771"/>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2355849" y="1177926"/>
            <a:ext cx="14989666" cy="492443"/>
          </a:xfrm>
          <a:prstGeom prst="rect">
            <a:avLst/>
          </a:prstGeom>
        </p:spPr>
        <p:txBody>
          <a:bodyPr vert="horz" wrap="square" lIns="0" tIns="0" rIns="0" bIns="0" rtlCol="0">
            <a:spAutoFit/>
          </a:bodyPr>
          <a:lstStyle/>
          <a:p>
            <a:pPr algn="ctr"/>
            <a:r>
              <a:rPr lang="en-US" altLang="sl-SI" sz="3200" dirty="0" err="1"/>
              <a:t>Realizirana</a:t>
            </a:r>
            <a:r>
              <a:rPr lang="en-US" altLang="sl-SI" sz="3200" dirty="0"/>
              <a:t> </a:t>
            </a:r>
            <a:r>
              <a:rPr lang="en-US" altLang="sl-SI" sz="3200" dirty="0" err="1"/>
              <a:t>investicijska</a:t>
            </a:r>
            <a:r>
              <a:rPr lang="en-US" altLang="sl-SI" sz="3200" dirty="0"/>
              <a:t> </a:t>
            </a:r>
            <a:r>
              <a:rPr lang="en-US" altLang="sl-SI" sz="3200" dirty="0" err="1"/>
              <a:t>vlaganja</a:t>
            </a:r>
            <a:r>
              <a:rPr lang="en-US" altLang="sl-SI" sz="3200" dirty="0"/>
              <a:t> EDP v </a:t>
            </a:r>
            <a:r>
              <a:rPr lang="en-US" altLang="sl-SI" sz="3200" dirty="0" smtClean="0"/>
              <a:t>l</a:t>
            </a:r>
            <a:r>
              <a:rPr lang="sl-SI" altLang="sl-SI" sz="3200" dirty="0" err="1" smtClean="0"/>
              <a:t>etu</a:t>
            </a:r>
            <a:r>
              <a:rPr lang="en-US" altLang="sl-SI" sz="3200" dirty="0" smtClean="0"/>
              <a:t> </a:t>
            </a:r>
            <a:r>
              <a:rPr lang="en-US" altLang="sl-SI" sz="3200" dirty="0"/>
              <a:t>2015 </a:t>
            </a:r>
            <a:r>
              <a:rPr lang="en-US" altLang="sl-SI" sz="3200" dirty="0" err="1"/>
              <a:t>po</a:t>
            </a:r>
            <a:r>
              <a:rPr lang="en-US" altLang="sl-SI" sz="3200" dirty="0"/>
              <a:t> </a:t>
            </a:r>
            <a:r>
              <a:rPr lang="en-US" altLang="sl-SI" sz="3200" dirty="0" err="1"/>
              <a:t>vrstah</a:t>
            </a:r>
            <a:r>
              <a:rPr lang="en-US" altLang="sl-SI" sz="3200" dirty="0"/>
              <a:t> </a:t>
            </a:r>
            <a:r>
              <a:rPr lang="en-US" altLang="sl-SI" sz="3200" dirty="0" err="1"/>
              <a:t>investicij</a:t>
            </a:r>
            <a:endParaRPr lang="en-US" altLang="sl-SI" sz="3200" dirty="0"/>
          </a:p>
        </p:txBody>
      </p:sp>
      <p:sp>
        <p:nvSpPr>
          <p:cNvPr id="6" name="object 6"/>
          <p:cNvSpPr/>
          <p:nvPr/>
        </p:nvSpPr>
        <p:spPr>
          <a:xfrm>
            <a:off x="17515420" y="11146369"/>
            <a:ext cx="1568768" cy="770384"/>
          </a:xfrm>
          <a:prstGeom prst="rect">
            <a:avLst/>
          </a:prstGeom>
          <a:blipFill>
            <a:blip r:embed="rId4" cstate="print"/>
            <a:stretch>
              <a:fillRect/>
            </a:stretch>
          </a:blipFill>
        </p:spPr>
        <p:txBody>
          <a:bodyPr wrap="square" lIns="0" tIns="0" rIns="0" bIns="0" rtlCol="0"/>
          <a:lstStyle/>
          <a:p>
            <a:endParaRPr/>
          </a:p>
        </p:txBody>
      </p:sp>
      <p:pic>
        <p:nvPicPr>
          <p:cNvPr id="7" name="Slika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49" y="2168525"/>
            <a:ext cx="14989665" cy="936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57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2275</Words>
  <Application>Microsoft Office PowerPoint</Application>
  <PresentationFormat>Po meri</PresentationFormat>
  <Paragraphs>94</Paragraphs>
  <Slides>22</Slides>
  <Notes>22</Notes>
  <HiddenSlides>0</HiddenSlides>
  <MMClips>0</MMClips>
  <ScaleCrop>false</ScaleCrop>
  <HeadingPairs>
    <vt:vector size="4" baseType="variant">
      <vt:variant>
        <vt:lpstr>Tema</vt:lpstr>
      </vt:variant>
      <vt:variant>
        <vt:i4>2</vt:i4>
      </vt:variant>
      <vt:variant>
        <vt:lpstr>Naslovi diapozitivov</vt:lpstr>
      </vt:variant>
      <vt:variant>
        <vt:i4>22</vt:i4>
      </vt:variant>
    </vt:vector>
  </HeadingPairs>
  <TitlesOfParts>
    <vt:vector size="24" baseType="lpstr">
      <vt:lpstr>Office Theme</vt:lpstr>
      <vt:lpstr>1_Office Theme</vt:lpstr>
      <vt:lpstr>PowerPointova predstavitev</vt:lpstr>
      <vt:lpstr>PowerPointova predstavitev</vt:lpstr>
      <vt:lpstr>INVESTICIJSKA VLAGANJA  IN ZADOLŽEVANJE EDP V PRETEKLEM PETLETNEM OBDOBJU</vt:lpstr>
      <vt:lpstr>Letno zadolževanje EDP  za financiranje investicij v preteklem petletnem obdobju</vt:lpstr>
      <vt:lpstr>Višina finančnega dolga elektrodistribucijskih podjetij v preteklih petih letih</vt:lpstr>
      <vt:lpstr>Kazalniki financiranja in uspešnosti poslovanja EDP od 2011 do  2015</vt:lpstr>
      <vt:lpstr>INVESTICIJSKA VLAGANJA IN VIRI FINANCIRANJA V OBDOBJU OD 2015 DO 2017</vt:lpstr>
      <vt:lpstr>Načrtovana investicijska vlaganja EDP 2015 – 2017</vt:lpstr>
      <vt:lpstr>Realizirana investicijska vlaganja EDP v letu 2015 po vrstah investicij</vt:lpstr>
      <vt:lpstr>Investicije 2015–2017 po EDP ter struktura virov financiranja investicij</vt:lpstr>
      <vt:lpstr>Finančne zaveze po kreditnih pogodbah z EIB:</vt:lpstr>
      <vt:lpstr>Najpomembnejše druge zaveze in omejitve pri poslovanju po pogodbah z EIB posojilojemalec mora zagotoviti :</vt:lpstr>
      <vt:lpstr>NAČRT RAZVOJA DISTRIBUCIJSKEGA OMREŽJA ELEKTRIČNE ENERGIJE V REPUBLIKI SLOVENIJI ZA DESETLETNO OBDOBJE OD LETA 2015 DO 2024 </vt:lpstr>
      <vt:lpstr>NRO po posameznih geografskih območjih od 2015 do  2024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Roman Ponebšek</dc:creator>
  <cp:lastModifiedBy>Burja Maks</cp:lastModifiedBy>
  <cp:revision>28</cp:revision>
  <cp:lastPrinted>2016-04-04T11:17:44Z</cp:lastPrinted>
  <dcterms:created xsi:type="dcterms:W3CDTF">2016-03-15T13:36:37Z</dcterms:created>
  <dcterms:modified xsi:type="dcterms:W3CDTF">2016-04-04T12:58:23Z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2016-03-15T00:00:00Z</vt:filetime>
  </property>
  <property fmtid="{D5CDD505-2E9C-101B-9397-08002B2CF9AE}" pid="3" name="LastSaved">
    <vt:filetime>2016-03-15T00:00:00Z</vt:filetime>
  </property>
</Properties>
</file>